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17" r:id="rId3"/>
    <p:sldId id="328" r:id="rId5"/>
    <p:sldId id="329" r:id="rId6"/>
    <p:sldId id="385" r:id="rId7"/>
    <p:sldId id="386" r:id="rId8"/>
    <p:sldId id="377" r:id="rId9"/>
    <p:sldId id="378" r:id="rId10"/>
    <p:sldId id="355" r:id="rId11"/>
    <p:sldId id="389" r:id="rId12"/>
    <p:sldId id="390" r:id="rId13"/>
    <p:sldId id="391" r:id="rId14"/>
    <p:sldId id="286" r:id="rId15"/>
    <p:sldId id="381"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6999A7"/>
    <a:srgbClr val="759097"/>
    <a:srgbClr val="5BA5B5"/>
    <a:srgbClr val="9CB7C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72" autoAdjust="0"/>
    <p:restoredTop sz="94660"/>
  </p:normalViewPr>
  <p:slideViewPr>
    <p:cSldViewPr snapToGrid="0" showGuides="1">
      <p:cViewPr>
        <p:scale>
          <a:sx n="125" d="100"/>
          <a:sy n="125" d="100"/>
        </p:scale>
        <p:origin x="-1656" y="-468"/>
      </p:cViewPr>
      <p:guideLst>
        <p:guide orient="horz" pos="2051"/>
        <p:guide pos="3840"/>
      </p:guideLst>
    </p:cSldViewPr>
  </p:slideViewPr>
  <p:notesTextViewPr>
    <p:cViewPr>
      <p:scale>
        <a:sx n="1" d="1"/>
        <a:sy n="1" d="1"/>
      </p:scale>
      <p:origin x="0" y="0"/>
    </p:cViewPr>
  </p:notesTextViewPr>
  <p:sorterViewPr>
    <p:cViewPr>
      <p:scale>
        <a:sx n="100" d="100"/>
        <a:sy n="100" d="100"/>
      </p:scale>
      <p:origin x="0" y="-4507"/>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44601-48C4-4B6B-82F9-9ADD1AFC200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ED2D9-BDA8-4DF0-AFF6-71D74DD10B8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0D7ED156-227E-4D2B-9724-6B3E29F39B0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0D7ED156-227E-4D2B-9724-6B3E29F39B0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0D7ED156-227E-4D2B-9724-6B3E29F39B0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0D7ED156-227E-4D2B-9724-6B3E29F39B0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0D7ED156-227E-4D2B-9724-6B3E29F39B0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0D7ED156-227E-4D2B-9724-6B3E29F39B0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0D7ED156-227E-4D2B-9724-6B3E29F39B0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0D7ED156-227E-4D2B-9724-6B3E29F39B0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0D7ED156-227E-4D2B-9724-6B3E29F39B0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6.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file:///C:\Users\ASUS\AppData\Local\Temp\wps\INetCache\7729fc36b1952943c81d3aa20d00e2b3" TargetMode="Externa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file:///C:\Users\ASUS\AppData\Local\Temp\wps\INetCache\fa18e84d11bcf20546f746c843d2be10" TargetMode="Externa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wmf"/><Relationship Id="rId3" Type="http://schemas.openxmlformats.org/officeDocument/2006/relationships/oleObject" Target="../embeddings/oleObject1.bin"/><Relationship Id="rId2" Type="http://schemas.openxmlformats.org/officeDocument/2006/relationships/image" Target="file:///C:\Users\ASUS\AppData\Local\Temp\wps\INetCache\c42eda16e85e955a4f66006b9246fe03" TargetMode="External"/><Relationship Id="rId11" Type="http://schemas.openxmlformats.org/officeDocument/2006/relationships/notesSlide" Target="../notesSlides/notesSlide7.xml"/><Relationship Id="rId10" Type="http://schemas.openxmlformats.org/officeDocument/2006/relationships/vmlDrawing" Target="../drawings/vmlDrawing1.v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file:///C:\Users\ASUS\AppData\Local\Temp\wps\INetCache\163edbff0731979229265d9baa433209" TargetMode="Externa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file:///C:\Users\ASUS\AppData\Local\Temp\wps\INetCache\196051fe4c482640b023019856468584" TargetMode="Externa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953135" y="1106805"/>
            <a:ext cx="7225030" cy="2861310"/>
          </a:xfrm>
          <a:prstGeom prst="rect">
            <a:avLst/>
          </a:prstGeom>
          <a:noFill/>
        </p:spPr>
        <p:txBody>
          <a:bodyPr vert="horz" wrap="square" rtlCol="0">
            <a:spAutoFit/>
          </a:bodyPr>
          <a:lstStyle/>
          <a:p>
            <a:pPr algn="l"/>
            <a:r>
              <a:rPr lang="zh-CN" altLang="en-US" sz="60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Image Style Transfer Using Convolutional Neural Networks</a:t>
            </a:r>
            <a:endParaRPr lang="zh-CN" altLang="en-US" sz="60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21" name="矩形 20"/>
          <p:cNvSpPr/>
          <p:nvPr/>
        </p:nvSpPr>
        <p:spPr>
          <a:xfrm>
            <a:off x="1087120" y="3823335"/>
            <a:ext cx="6956425" cy="991870"/>
          </a:xfrm>
          <a:prstGeom prst="rect">
            <a:avLst/>
          </a:prstGeom>
        </p:spPr>
        <p:txBody>
          <a:bodyPr wrap="square" lIns="68580" tIns="34290" rIns="68580" bIns="34290">
            <a:spAutoFit/>
          </a:bodyPr>
          <a:lstStyle/>
          <a:p>
            <a:r>
              <a:rPr sz="2000" spc="300" dirty="0">
                <a:solidFill>
                  <a:schemeClr val="bg1"/>
                </a:solidFill>
                <a:latin typeface="Arial" panose="020B0604020202020204" pitchFamily="34" charset="0"/>
                <a:ea typeface="微软雅黑" panose="020B0503020204020204" pitchFamily="34" charset="-122"/>
                <a:sym typeface="Arial" panose="020B0604020202020204" pitchFamily="34" charset="0"/>
              </a:rPr>
              <a:t>Computer Science and Technology of Shandong University of Science and Technology Level 2017</a:t>
            </a:r>
            <a:endParaRPr sz="2000" spc="3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1212801" y="4988156"/>
            <a:ext cx="74376" cy="198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nvSpPr>
        <p:spPr>
          <a:xfrm>
            <a:off x="1381760" y="4881245"/>
            <a:ext cx="4022090" cy="368300"/>
          </a:xfrm>
          <a:prstGeom prst="rect">
            <a:avLst/>
          </a:prstGeom>
          <a:noFill/>
        </p:spPr>
        <p:txBody>
          <a:bodyPr wrap="square" rtlCol="0">
            <a:spAutoFit/>
          </a:bodyPr>
          <a:lstStyle/>
          <a:p>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presenter</a:t>
            </a: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：Xin Xue Ning</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15"/>
          <p:cNvSpPr/>
          <p:nvPr/>
        </p:nvSpPr>
        <p:spPr>
          <a:xfrm>
            <a:off x="8400353" y="950827"/>
            <a:ext cx="3847537" cy="4956347"/>
          </a:xfrm>
          <a:prstGeom prst="rect">
            <a:avLst/>
          </a:prstGeom>
          <a:solidFill>
            <a:schemeClr val="bg1">
              <a:alpha val="60000"/>
            </a:scheme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11565" y="1106977"/>
            <a:ext cx="4133013" cy="5713843"/>
          </a:xfrm>
          <a:prstGeom prst="rect">
            <a:avLst/>
          </a:prstGeom>
        </p:spPr>
      </p:pic>
      <p:sp>
        <p:nvSpPr>
          <p:cNvPr id="6" name="图文框 5"/>
          <p:cNvSpPr/>
          <p:nvPr/>
        </p:nvSpPr>
        <p:spPr>
          <a:xfrm>
            <a:off x="152400" y="147638"/>
            <a:ext cx="11887200" cy="6562725"/>
          </a:xfrm>
          <a:prstGeom prst="frame">
            <a:avLst>
              <a:gd name="adj1" fmla="val 7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12039600" y="0"/>
            <a:ext cx="152400" cy="6858000"/>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descr="山东科技大学校徽"/>
          <p:cNvPicPr>
            <a:picLocks noChangeAspect="1"/>
          </p:cNvPicPr>
          <p:nvPr/>
        </p:nvPicPr>
        <p:blipFill>
          <a:blip r:embed="rId2"/>
          <a:stretch>
            <a:fillRect/>
          </a:stretch>
        </p:blipFill>
        <p:spPr>
          <a:xfrm>
            <a:off x="326390" y="-72390"/>
            <a:ext cx="2311400" cy="1386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childTnLst>
                          </p:cTn>
                        </p:par>
                        <p:par>
                          <p:cTn id="10" fill="hold">
                            <p:stCondLst>
                              <p:cond delay="6500"/>
                            </p:stCondLst>
                            <p:childTnLst>
                              <p:par>
                                <p:cTn id="11" presetID="14" presetClass="entr" presetSubtype="1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childTnLst>
                          </p:cTn>
                        </p:par>
                        <p:par>
                          <p:cTn id="14" fill="hold">
                            <p:stCondLst>
                              <p:cond delay="7000"/>
                            </p:stCondLst>
                            <p:childTnLst>
                              <p:par>
                                <p:cTn id="15" presetID="17" presetClass="entr" presetSubtype="1"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750" fill="hold"/>
                                        <p:tgtEl>
                                          <p:spTgt spid="22"/>
                                        </p:tgtEl>
                                        <p:attrNameLst>
                                          <p:attrName>ppt_x</p:attrName>
                                        </p:attrNameLst>
                                      </p:cBhvr>
                                      <p:tavLst>
                                        <p:tav tm="0">
                                          <p:val>
                                            <p:strVal val="#ppt_x"/>
                                          </p:val>
                                        </p:tav>
                                        <p:tav tm="100000">
                                          <p:val>
                                            <p:strVal val="#ppt_x"/>
                                          </p:val>
                                        </p:tav>
                                      </p:tavLst>
                                    </p:anim>
                                    <p:anim calcmode="lin" valueType="num">
                                      <p:cBhvr>
                                        <p:cTn id="18" dur="750" fill="hold"/>
                                        <p:tgtEl>
                                          <p:spTgt spid="22"/>
                                        </p:tgtEl>
                                        <p:attrNameLst>
                                          <p:attrName>ppt_y</p:attrName>
                                        </p:attrNameLst>
                                      </p:cBhvr>
                                      <p:tavLst>
                                        <p:tav tm="0">
                                          <p:val>
                                            <p:strVal val="#ppt_y-#ppt_h/2"/>
                                          </p:val>
                                        </p:tav>
                                        <p:tav tm="100000">
                                          <p:val>
                                            <p:strVal val="#ppt_y"/>
                                          </p:val>
                                        </p:tav>
                                      </p:tavLst>
                                    </p:anim>
                                    <p:anim calcmode="lin" valueType="num">
                                      <p:cBhvr>
                                        <p:cTn id="19" dur="750" fill="hold"/>
                                        <p:tgtEl>
                                          <p:spTgt spid="22"/>
                                        </p:tgtEl>
                                        <p:attrNameLst>
                                          <p:attrName>ppt_w</p:attrName>
                                        </p:attrNameLst>
                                      </p:cBhvr>
                                      <p:tavLst>
                                        <p:tav tm="0">
                                          <p:val>
                                            <p:strVal val="#ppt_w"/>
                                          </p:val>
                                        </p:tav>
                                        <p:tav tm="100000">
                                          <p:val>
                                            <p:strVal val="#ppt_w"/>
                                          </p:val>
                                        </p:tav>
                                      </p:tavLst>
                                    </p:anim>
                                    <p:anim calcmode="lin" valueType="num">
                                      <p:cBhvr>
                                        <p:cTn id="20" dur="750" fill="hold"/>
                                        <p:tgtEl>
                                          <p:spTgt spid="22"/>
                                        </p:tgtEl>
                                        <p:attrNameLst>
                                          <p:attrName>ppt_h</p:attrName>
                                        </p:attrNameLst>
                                      </p:cBhvr>
                                      <p:tavLst>
                                        <p:tav tm="0">
                                          <p:val>
                                            <p:fltVal val="0"/>
                                          </p:val>
                                        </p:tav>
                                        <p:tav tm="100000">
                                          <p:val>
                                            <p:strVal val="#ppt_h"/>
                                          </p:val>
                                        </p:tav>
                                      </p:tavLst>
                                    </p:anim>
                                  </p:childTnLst>
                                </p:cTn>
                              </p:par>
                              <p:par>
                                <p:cTn id="21" presetID="22" presetClass="entr" presetSubtype="8" fill="hold" grpId="0" nodeType="withEffect">
                                  <p:stCondLst>
                                    <p:cond delay="55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75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bldLvl="0" animBg="1"/>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187293" y="216099"/>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 </a:t>
            </a: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0" y="387985"/>
            <a:ext cx="4534535" cy="70675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000"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Analysis of main modules of the project</a:t>
            </a:r>
            <a:endParaRPr kumimoji="0" lang="zh-CN" altLang="en-US" sz="2000"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701040" y="2518410"/>
            <a:ext cx="4540250" cy="368300"/>
          </a:xfrm>
          <a:prstGeom prst="rect">
            <a:avLst/>
          </a:prstGeom>
          <a:noFill/>
        </p:spPr>
        <p:txBody>
          <a:bodyPr wrap="square" rtlCol="0">
            <a:spAutoFit/>
          </a:bodyPr>
          <a:p>
            <a:r>
              <a:rPr lang="zh-CN" altLang="en-US"/>
              <a:t>Loss network</a:t>
            </a:r>
            <a:endParaRPr lang="zh-CN" altLang="en-US"/>
          </a:p>
        </p:txBody>
      </p:sp>
      <p:sp>
        <p:nvSpPr>
          <p:cNvPr id="3" name="文本框 2"/>
          <p:cNvSpPr txBox="1"/>
          <p:nvPr/>
        </p:nvSpPr>
        <p:spPr>
          <a:xfrm>
            <a:off x="701040" y="3235325"/>
            <a:ext cx="3725545" cy="2584450"/>
          </a:xfrm>
          <a:prstGeom prst="rect">
            <a:avLst/>
          </a:prstGeom>
          <a:noFill/>
        </p:spPr>
        <p:txBody>
          <a:bodyPr wrap="square" rtlCol="0">
            <a:spAutoFit/>
          </a:bodyPr>
          <a:p>
            <a:r>
              <a:rPr lang="zh-CN" altLang="en-US"/>
              <a:t>Image generation network: the responsibility of image generation network is to generate an image of a certain style. Its input is an image and its output is also an image. Because the generated image only needs to be calculated once in the network, the speed is much higher than that of the original image style migration.</a:t>
            </a:r>
            <a:endParaRPr lang="zh-CN" altLang="en-US"/>
          </a:p>
        </p:txBody>
      </p:sp>
      <p:sp>
        <p:nvSpPr>
          <p:cNvPr id="4" name="文本框 3"/>
          <p:cNvSpPr txBox="1"/>
          <p:nvPr/>
        </p:nvSpPr>
        <p:spPr>
          <a:xfrm>
            <a:off x="701040" y="1860550"/>
            <a:ext cx="2719705" cy="368300"/>
          </a:xfrm>
          <a:prstGeom prst="rect">
            <a:avLst/>
          </a:prstGeom>
          <a:noFill/>
        </p:spPr>
        <p:txBody>
          <a:bodyPr wrap="square" rtlCol="0">
            <a:spAutoFit/>
          </a:bodyPr>
          <a:p>
            <a:r>
              <a:t>UI interface</a:t>
            </a:r>
          </a:p>
        </p:txBody>
      </p:sp>
      <p:sp>
        <p:nvSpPr>
          <p:cNvPr id="6" name="文本框 5"/>
          <p:cNvSpPr txBox="1"/>
          <p:nvPr/>
        </p:nvSpPr>
        <p:spPr>
          <a:xfrm>
            <a:off x="701040" y="1330325"/>
            <a:ext cx="3968750" cy="368300"/>
          </a:xfrm>
          <a:prstGeom prst="rect">
            <a:avLst/>
          </a:prstGeom>
          <a:noFill/>
        </p:spPr>
        <p:txBody>
          <a:bodyPr wrap="square" rtlCol="0">
            <a:spAutoFit/>
          </a:bodyPr>
          <a:p>
            <a:r>
              <a:t>SQLite database</a:t>
            </a:r>
          </a:p>
        </p:txBody>
      </p:sp>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187928" y="216099"/>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a:off x="380768" y="1044452"/>
            <a:ext cx="470900" cy="4709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图文框 23"/>
          <p:cNvSpPr/>
          <p:nvPr/>
        </p:nvSpPr>
        <p:spPr>
          <a:xfrm>
            <a:off x="701040" y="1555750"/>
            <a:ext cx="3398520" cy="4785995"/>
          </a:xfrm>
          <a:prstGeom prst="frame">
            <a:avLst>
              <a:gd name="adj1" fmla="val 3796"/>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p:cNvSpPr txBox="1"/>
          <p:nvPr/>
        </p:nvSpPr>
        <p:spPr>
          <a:xfrm>
            <a:off x="382927" y="817916"/>
            <a:ext cx="4709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 01</a:t>
            </a: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854075" y="926465"/>
            <a:ext cx="348742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Convolution neural network algorithm</a:t>
            </a:r>
            <a:endPar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椭圆 37"/>
          <p:cNvSpPr/>
          <p:nvPr/>
        </p:nvSpPr>
        <p:spPr>
          <a:xfrm>
            <a:off x="4082183" y="1044892"/>
            <a:ext cx="470900" cy="4709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38"/>
          <p:cNvSpPr txBox="1"/>
          <p:nvPr/>
        </p:nvSpPr>
        <p:spPr>
          <a:xfrm>
            <a:off x="4082437" y="817721"/>
            <a:ext cx="4709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 02</a:t>
            </a: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nvSpPr>
        <p:spPr>
          <a:xfrm>
            <a:off x="4553585" y="869950"/>
            <a:ext cx="391668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Instance normalization replaces the usual batchnormalization</a:t>
            </a:r>
            <a:endPar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椭圆 49"/>
          <p:cNvSpPr/>
          <p:nvPr/>
        </p:nvSpPr>
        <p:spPr>
          <a:xfrm>
            <a:off x="7951238" y="1043851"/>
            <a:ext cx="470900" cy="4709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nvSpPr>
        <p:spPr>
          <a:xfrm>
            <a:off x="7951492" y="817315"/>
            <a:ext cx="4709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 03</a:t>
            </a: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8422640" y="592455"/>
            <a:ext cx="351155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b="1"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It realizes the fast image style migration project that can convert 7 styles</a:t>
            </a:r>
            <a:endParaRPr b="1"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0" y="387985"/>
            <a:ext cx="2672080" cy="398780"/>
          </a:xfrm>
          <a:prstGeom prst="rect">
            <a:avLst/>
          </a:prstGeom>
          <a:noFill/>
        </p:spPr>
        <p:txBody>
          <a:bodyPr wrap="square" rtlCol="0">
            <a:spAutoFit/>
          </a:bodyPr>
          <a:lstStyle/>
          <a:p>
            <a:r>
              <a:rPr lang="zh-CN" altLang="en-US" sz="2000" b="1" noProof="0">
                <a:solidFill>
                  <a:srgbClr val="9CB7C0"/>
                </a:solidFill>
                <a:latin typeface="Arial" panose="020B0604020202020204" pitchFamily="34" charset="0"/>
                <a:ea typeface="微软雅黑" panose="020B0503020204020204" pitchFamily="34" charset="-122"/>
                <a:sym typeface="Arial" panose="020B0604020202020204" pitchFamily="34" charset="0"/>
              </a:rPr>
              <a:t>Project features</a:t>
            </a:r>
            <a:endParaRPr lang="zh-CN" altLang="en-US" sz="2000" b="1"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图文框 2"/>
          <p:cNvSpPr/>
          <p:nvPr/>
        </p:nvSpPr>
        <p:spPr>
          <a:xfrm>
            <a:off x="4493260" y="1572260"/>
            <a:ext cx="3226435" cy="4769485"/>
          </a:xfrm>
          <a:prstGeom prst="frame">
            <a:avLst>
              <a:gd name="adj1" fmla="val 3796"/>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图文框 3"/>
          <p:cNvSpPr/>
          <p:nvPr/>
        </p:nvSpPr>
        <p:spPr>
          <a:xfrm>
            <a:off x="8285480" y="1602740"/>
            <a:ext cx="3187700" cy="4739005"/>
          </a:xfrm>
          <a:prstGeom prst="frame">
            <a:avLst>
              <a:gd name="adj1" fmla="val 3796"/>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4627880" y="1711325"/>
            <a:ext cx="3017520" cy="4523105"/>
          </a:xfrm>
          <a:prstGeom prst="rect">
            <a:avLst/>
          </a:prstGeom>
          <a:noFill/>
        </p:spPr>
        <p:txBody>
          <a:bodyPr wrap="square" rtlCol="0">
            <a:spAutoFit/>
          </a:bodyPr>
          <a:p>
            <a:r>
              <a:rPr lang="zh-CN" altLang="en-US"/>
              <a:t>Instance Normalization（IN），A normalization algorithm (IST, Gan, etc.) that is more suitable for scenes with higher requirements for a single pixel.In itself is a very simple algorithm, which is especially suitable for</a:t>
            </a:r>
            <a:r>
              <a:rPr lang="en-US" altLang="zh-CN"/>
              <a:t> </a:t>
            </a:r>
            <a:r>
              <a:rPr lang="zh-CN" altLang="en-US"/>
              <a:t>scenes with small batches and considering each pixel separately, because there is no mixed data between batches and channels when calculating normalized statistics. For applications in this scenario, we can consider using in.</a:t>
            </a:r>
            <a:endParaRPr lang="zh-CN" altLang="en-US"/>
          </a:p>
        </p:txBody>
      </p:sp>
      <p:sp>
        <p:nvSpPr>
          <p:cNvPr id="6" name="文本框 5"/>
          <p:cNvSpPr txBox="1"/>
          <p:nvPr/>
        </p:nvSpPr>
        <p:spPr>
          <a:xfrm>
            <a:off x="836295" y="1602740"/>
            <a:ext cx="3263265" cy="4799965"/>
          </a:xfrm>
          <a:prstGeom prst="rect">
            <a:avLst/>
          </a:prstGeom>
          <a:noFill/>
        </p:spPr>
        <p:txBody>
          <a:bodyPr wrap="square" rtlCol="0">
            <a:spAutoFit/>
          </a:bodyPr>
          <a:p>
            <a:r>
              <a:rPr lang="zh-CN" altLang="en-US"/>
              <a:t>In recent years, the rapid development of deep convolution neural network provides a powerful computer vision system, which can effectively extract high-level semantic information from natural images.The convolution neural network algorithm for image style migration can make up for the shortcomings of the traditional nonparametric image style migration algorithm, which can not preserve the content features of the target image and make the style migration in line with the content features.</a:t>
            </a:r>
            <a:endParaRPr lang="zh-CN" altLang="en-US"/>
          </a:p>
        </p:txBody>
      </p:sp>
      <p:sp>
        <p:nvSpPr>
          <p:cNvPr id="7" name="文本框 6"/>
          <p:cNvSpPr txBox="1"/>
          <p:nvPr/>
        </p:nvSpPr>
        <p:spPr>
          <a:xfrm>
            <a:off x="8399780" y="1711325"/>
            <a:ext cx="2856865" cy="2306955"/>
          </a:xfrm>
          <a:prstGeom prst="rect">
            <a:avLst/>
          </a:prstGeom>
          <a:noFill/>
        </p:spPr>
        <p:txBody>
          <a:bodyPr wrap="square" rtlCol="0">
            <a:spAutoFit/>
          </a:bodyPr>
          <a:p>
            <a:r>
              <a:rPr lang="zh-CN" altLang="en-US"/>
              <a:t>Seven pre training models are provided:</a:t>
            </a:r>
            <a:endParaRPr lang="zh-CN" altLang="en-US"/>
          </a:p>
          <a:p>
            <a:r>
              <a:rPr lang="zh-CN" altLang="en-US"/>
              <a:t>wave.ckpt-done 、cubist.ckpt-done、denoised_starry.ckpt-done、</a:t>
            </a:r>
            <a:endParaRPr lang="zh-CN" altLang="en-US"/>
          </a:p>
          <a:p>
            <a:r>
              <a:rPr lang="zh-CN" altLang="en-US"/>
              <a:t>mosaic.ckpt-done、scream.ckpt-done、feathers.ckpt-done</a:t>
            </a:r>
            <a:r>
              <a:rPr lang="en-US" altLang="zh-CN"/>
              <a:t>.</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187928" y="216734"/>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0" y="387985"/>
            <a:ext cx="292798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Project display</a:t>
            </a:r>
            <a:endParaRPr kumimoji="0" lang="zh-CN" altLang="en-US" sz="20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descr="20210613_013159"/>
          <p:cNvPicPr>
            <a:picLocks noChangeAspect="1"/>
          </p:cNvPicPr>
          <p:nvPr/>
        </p:nvPicPr>
        <p:blipFill>
          <a:blip r:embed="rId1"/>
          <a:stretch>
            <a:fillRect/>
          </a:stretch>
        </p:blipFill>
        <p:spPr>
          <a:xfrm>
            <a:off x="701040" y="1054100"/>
            <a:ext cx="10854055" cy="5059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187928" y="216099"/>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2" y="369544"/>
            <a:ext cx="18178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expectation</a:t>
            </a:r>
            <a:endParaRPr kumimoji="0" lang="zh-CN" altLang="en-US" sz="20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1136650" y="1579786"/>
            <a:ext cx="3987800" cy="2781300"/>
          </a:xfrm>
          <a:prstGeom prst="rect">
            <a:avLst/>
          </a:prstGeom>
          <a:blipFill>
            <a:blip r:embed="rId1">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7213600" y="3454400"/>
            <a:ext cx="3987800" cy="27813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4822825" y="1308100"/>
            <a:ext cx="717550" cy="1803400"/>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6956425" y="4635401"/>
            <a:ext cx="717550" cy="1803400"/>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5754113" y="1383343"/>
            <a:ext cx="3069847"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expectation</a:t>
            </a:r>
            <a:endParaRPr lang="zh-CN" altLang="en-US" sz="2400" b="1">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5754387" y="1751333"/>
            <a:ext cx="5676899" cy="2676525"/>
          </a:xfrm>
          <a:prstGeom prst="rect">
            <a:avLst/>
          </a:prstGeom>
          <a:noFill/>
        </p:spPr>
        <p:txBody>
          <a:bodyPr wrap="square" rtlCol="0">
            <a:spAutoFit/>
          </a:bodyPr>
          <a:lstStyle/>
          <a:p>
            <a:pPr marL="0" marR="0" lvl="0" indent="0" defTabSz="457200" rtl="0" eaLnBrk="1" fontAlgn="auto" latinLnBrk="0" hangingPunct="1">
              <a:lnSpc>
                <a:spcPct val="200000"/>
              </a:lnSpc>
              <a:spcBef>
                <a:spcPts val="0"/>
              </a:spcBef>
              <a:spcAft>
                <a:spcPts val="0"/>
              </a:spcAft>
              <a:buClrTx/>
              <a:buSzTx/>
              <a:buFontTx/>
              <a:buNone/>
              <a:defRPr/>
            </a:pPr>
            <a:r>
              <a:rPr kumimoji="0" sz="14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sym typeface="Arial" panose="020B0604020202020204" pitchFamily="34" charset="0"/>
              </a:rPr>
              <a:t>Fast image style transfer method has achieved good results in image style transfer, but at present, on the basis of perceived loss, some scholars have proposed to join Gan (generate confrontation network) to generate more effective images. Therefore, this part can be studied in the later learning process.</a:t>
            </a:r>
            <a:endParaRPr kumimoji="0" sz="14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defTabSz="457200" rtl="0" eaLnBrk="1" fontAlgn="auto" latinLnBrk="0" hangingPunct="1">
              <a:lnSpc>
                <a:spcPct val="2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289528" y="216734"/>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a:off x="7255278" y="458347"/>
            <a:ext cx="470900" cy="4709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图文框 23"/>
          <p:cNvSpPr/>
          <p:nvPr/>
        </p:nvSpPr>
        <p:spPr>
          <a:xfrm>
            <a:off x="3354022" y="1180917"/>
            <a:ext cx="2977722" cy="4739111"/>
          </a:xfrm>
          <a:prstGeom prst="frame">
            <a:avLst>
              <a:gd name="adj1" fmla="val 3796"/>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p:cNvSpPr txBox="1"/>
          <p:nvPr/>
        </p:nvSpPr>
        <p:spPr>
          <a:xfrm>
            <a:off x="7274582" y="253401"/>
            <a:ext cx="470900" cy="646331"/>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en-US" altLang="zh-CN" b="0" i="0" kern="1200" cap="none" spc="0" normalizeH="0" baseline="0" noProof="0">
                <a:solidFill>
                  <a:prstClr val="white"/>
                </a:solidFill>
                <a:latin typeface="Arial" panose="020B0604020202020204" pitchFamily="34" charset="0"/>
                <a:ea typeface="微软雅黑" panose="020B0503020204020204" pitchFamily="34" charset="-122"/>
                <a:sym typeface="Arial" panose="020B0604020202020204" pitchFamily="34" charset="0"/>
              </a:rPr>
              <a:t> 01</a:t>
            </a:r>
            <a:endParaRPr kumimoji="0" lang="zh-CN" altLang="en-US" b="0" i="0" kern="1200" cap="none" spc="0" normalizeH="0" baseline="0" noProof="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7746017" y="403119"/>
            <a:ext cx="1817817"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Social needs</a:t>
            </a:r>
            <a:endPar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7726680" y="670560"/>
            <a:ext cx="4274185" cy="1706880"/>
          </a:xfrm>
          <a:prstGeom prst="rect">
            <a:avLst/>
          </a:prstGeom>
          <a:noFill/>
        </p:spPr>
        <p:txBody>
          <a:bodyPr wrap="square" rtlCol="0">
            <a:spAutoFit/>
          </a:bodyPr>
          <a:lstStyle/>
          <a:p>
            <a:pPr marR="0" indent="0" defTabSz="457200" fontAlgn="auto">
              <a:lnSpc>
                <a:spcPct val="150000"/>
              </a:lnSpc>
              <a:spcBef>
                <a:spcPts val="0"/>
              </a:spcBef>
              <a:spcAft>
                <a:spcPts val="0"/>
              </a:spcAft>
              <a:buClrTx/>
              <a:buSzTx/>
              <a:buFontTx/>
              <a:buNone/>
              <a:defRPr/>
            </a:pPr>
            <a:r>
              <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Modern people have a stronger and stronger social networking on the Internet, and have a higher demand for specific applications. People hope to make their favorite pictures into various styles while enjoying the pictures they have taken。</a:t>
            </a:r>
            <a:endPar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椭圆 37"/>
          <p:cNvSpPr/>
          <p:nvPr/>
        </p:nvSpPr>
        <p:spPr>
          <a:xfrm>
            <a:off x="7274328" y="2562542"/>
            <a:ext cx="470900" cy="4709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38"/>
          <p:cNvSpPr txBox="1"/>
          <p:nvPr/>
        </p:nvSpPr>
        <p:spPr>
          <a:xfrm>
            <a:off x="7274582" y="2332831"/>
            <a:ext cx="470900" cy="646331"/>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en-US" altLang="zh-CN" b="0" i="0" kern="1200" cap="none" spc="0" normalizeH="0" baseline="0" noProof="0">
                <a:solidFill>
                  <a:prstClr val="white"/>
                </a:solidFill>
                <a:latin typeface="Arial" panose="020B0604020202020204" pitchFamily="34" charset="0"/>
                <a:ea typeface="微软雅黑" panose="020B0503020204020204" pitchFamily="34" charset="-122"/>
                <a:sym typeface="Arial" panose="020B0604020202020204" pitchFamily="34" charset="0"/>
              </a:rPr>
              <a:t> 02</a:t>
            </a:r>
            <a:endParaRPr kumimoji="0" lang="zh-CN" altLang="en-US" b="0" i="0" kern="1200" cap="none" spc="0" normalizeH="0" baseline="0" noProof="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nvSpPr>
        <p:spPr>
          <a:xfrm>
            <a:off x="7745730" y="2397125"/>
            <a:ext cx="2222500" cy="64516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Convenient and fast</a:t>
            </a:r>
            <a:endPar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40"/>
          <p:cNvSpPr txBox="1"/>
          <p:nvPr/>
        </p:nvSpPr>
        <p:spPr>
          <a:xfrm>
            <a:off x="7745730" y="2858770"/>
            <a:ext cx="3993515" cy="1383665"/>
          </a:xfrm>
          <a:prstGeom prst="rect">
            <a:avLst/>
          </a:prstGeom>
          <a:noFill/>
        </p:spPr>
        <p:txBody>
          <a:bodyPr wrap="square" rtlCol="0">
            <a:spAutoFit/>
          </a:bodyPr>
          <a:lstStyle/>
          <a:p>
            <a:pPr marR="0" indent="0" defTabSz="457200" fontAlgn="auto">
              <a:lnSpc>
                <a:spcPct val="150000"/>
              </a:lnSpc>
              <a:spcBef>
                <a:spcPts val="0"/>
              </a:spcBef>
              <a:spcAft>
                <a:spcPts val="0"/>
              </a:spcAft>
              <a:buClrTx/>
              <a:buSzTx/>
              <a:buFontTx/>
              <a:buNone/>
              <a:defRPr/>
            </a:pPr>
            <a:r>
              <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Manual drawing is time-consuming and laborious. People hope to easily turn the subsequent pictures into the desired style without mastering professional drawing skills.</a:t>
            </a:r>
            <a:endPar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椭圆 49"/>
          <p:cNvSpPr/>
          <p:nvPr/>
        </p:nvSpPr>
        <p:spPr>
          <a:xfrm>
            <a:off x="7254643" y="4067721"/>
            <a:ext cx="470900" cy="4709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nvSpPr>
        <p:spPr>
          <a:xfrm>
            <a:off x="7254897" y="3892620"/>
            <a:ext cx="470900" cy="646331"/>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en-US" altLang="zh-CN" b="0" i="0" kern="1200" cap="none" spc="0" normalizeH="0" baseline="0" noProof="0">
                <a:solidFill>
                  <a:prstClr val="white"/>
                </a:solidFill>
                <a:latin typeface="Arial" panose="020B0604020202020204" pitchFamily="34" charset="0"/>
                <a:ea typeface="微软雅黑" panose="020B0503020204020204" pitchFamily="34" charset="-122"/>
                <a:sym typeface="Arial" panose="020B0604020202020204" pitchFamily="34" charset="0"/>
              </a:rPr>
              <a:t> 03</a:t>
            </a:r>
            <a:endParaRPr kumimoji="0" lang="zh-CN" altLang="en-US" b="0" i="0" kern="1200" cap="none" spc="0" normalizeH="0" baseline="0" noProof="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7846695" y="4170680"/>
            <a:ext cx="3378200"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Broad application fields</a:t>
            </a:r>
            <a:endPar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52"/>
          <p:cNvSpPr txBox="1"/>
          <p:nvPr/>
        </p:nvSpPr>
        <p:spPr>
          <a:xfrm>
            <a:off x="7746365" y="4399280"/>
            <a:ext cx="4254500" cy="2353310"/>
          </a:xfrm>
          <a:prstGeom prst="rect">
            <a:avLst/>
          </a:prstGeom>
          <a:noFill/>
        </p:spPr>
        <p:txBody>
          <a:bodyPr wrap="square" rtlCol="0">
            <a:spAutoFit/>
          </a:bodyPr>
          <a:lstStyle/>
          <a:p>
            <a:pPr marR="0" indent="0" defTabSz="457200" fontAlgn="auto">
              <a:lnSpc>
                <a:spcPct val="150000"/>
              </a:lnSpc>
              <a:spcBef>
                <a:spcPts val="0"/>
              </a:spcBef>
              <a:spcAft>
                <a:spcPts val="0"/>
              </a:spcAft>
              <a:buClrTx/>
              <a:buSzTx/>
              <a:buFontTx/>
              <a:buNone/>
              <a:defRPr/>
            </a:pPr>
            <a:r>
              <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Artistic aesthetic effect / transplantation to app;</a:t>
            </a:r>
            <a:endPar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a:p>
            <a:pPr marR="0" indent="0" defTabSz="457200" fontAlgn="auto">
              <a:lnSpc>
                <a:spcPct val="150000"/>
              </a:lnSpc>
              <a:spcBef>
                <a:spcPts val="0"/>
              </a:spcBef>
              <a:spcAft>
                <a:spcPts val="0"/>
              </a:spcAft>
              <a:buClrTx/>
              <a:buSzTx/>
              <a:buFontTx/>
              <a:buNone/>
              <a:defRPr/>
            </a:pPr>
            <a:r>
              <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Map generation from satellite photos (map drawing);</a:t>
            </a:r>
            <a:endPar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a:p>
            <a:pPr marR="0" indent="0" defTabSz="457200" fontAlgn="auto">
              <a:lnSpc>
                <a:spcPct val="150000"/>
              </a:lnSpc>
              <a:spcBef>
                <a:spcPts val="0"/>
              </a:spcBef>
              <a:spcAft>
                <a:spcPts val="0"/>
              </a:spcAft>
              <a:buClrTx/>
              <a:buSzTx/>
              <a:buFontTx/>
              <a:buNone/>
              <a:defRPr/>
            </a:pPr>
            <a:r>
              <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Generating a color image from a black-and-white image;</a:t>
            </a:r>
            <a:endPar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a:p>
            <a:pPr marR="0" indent="0" defTabSz="457200" fontAlgn="auto">
              <a:lnSpc>
                <a:spcPct val="150000"/>
              </a:lnSpc>
              <a:spcBef>
                <a:spcPts val="0"/>
              </a:spcBef>
              <a:spcAft>
                <a:spcPts val="0"/>
              </a:spcAft>
              <a:buClrTx/>
              <a:buSzTx/>
              <a:buFontTx/>
              <a:buNone/>
              <a:defRPr/>
            </a:pPr>
            <a:r>
              <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Generate font</a:t>
            </a:r>
            <a:endPar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a:p>
            <a:pPr marR="0" indent="0" defTabSz="457200" fontAlgn="auto">
              <a:lnSpc>
                <a:spcPct val="150000"/>
              </a:lnSpc>
              <a:spcBef>
                <a:spcPts val="0"/>
              </a:spcBef>
              <a:spcAft>
                <a:spcPts val="0"/>
              </a:spcAft>
              <a:buClrTx/>
              <a:buSzTx/>
              <a:buFontTx/>
              <a:buNone/>
              <a:defRPr/>
            </a:pPr>
            <a:r>
              <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Generate real photos from hand-painted pictures (portrait drawing of suspects);</a:t>
            </a:r>
            <a:endParaRPr kumimoji="0" lang="zh-CN" altLang="en-US" sz="1400" b="0" i="0" kern="1200" cap="none" spc="0" normalizeH="0" baseline="0" noProof="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0" y="387985"/>
            <a:ext cx="2825750" cy="398780"/>
          </a:xfrm>
          <a:prstGeom prst="rect">
            <a:avLst/>
          </a:prstGeom>
          <a:noFill/>
        </p:spPr>
        <p:txBody>
          <a:bodyPr wrap="square" rtlCol="0">
            <a:spAutoFit/>
          </a:bodyPr>
          <a:lstStyle/>
          <a:p>
            <a:r>
              <a:rPr lang="zh-CN" altLang="en-US" sz="2000" b="1">
                <a:solidFill>
                  <a:srgbClr val="9CB7C0"/>
                </a:solidFill>
                <a:latin typeface="Arial" panose="020B0604020202020204" pitchFamily="34" charset="0"/>
                <a:ea typeface="微软雅黑" panose="020B0503020204020204" pitchFamily="34" charset="-122"/>
                <a:sym typeface="Arial" panose="020B0604020202020204" pitchFamily="34" charset="0"/>
              </a:rPr>
              <a:t>Topic background</a:t>
            </a:r>
            <a:endParaRPr lang="zh-CN" altLang="en-US" sz="2000" b="1">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0" name="图片 99"/>
          <p:cNvPicPr/>
          <p:nvPr/>
        </p:nvPicPr>
        <p:blipFill>
          <a:blip r:embed="rId1" r:link="rId2"/>
          <a:stretch>
            <a:fillRect/>
          </a:stretch>
        </p:blipFill>
        <p:spPr>
          <a:xfrm>
            <a:off x="1090295" y="2113915"/>
            <a:ext cx="4522470" cy="30994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00"/>
                                        <p:tgtEl>
                                          <p:spTgt spid="53"/>
                                        </p:tgtEl>
                                      </p:cBhvr>
                                    </p:animEffect>
                                    <p:anim calcmode="lin" valueType="num">
                                      <p:cBhvr>
                                        <p:cTn id="18" dur="1000" fill="hold"/>
                                        <p:tgtEl>
                                          <p:spTgt spid="53"/>
                                        </p:tgtEl>
                                        <p:attrNameLst>
                                          <p:attrName>ppt_x</p:attrName>
                                        </p:attrNameLst>
                                      </p:cBhvr>
                                      <p:tavLst>
                                        <p:tav tm="0">
                                          <p:val>
                                            <p:strVal val="#ppt_x"/>
                                          </p:val>
                                        </p:tav>
                                        <p:tav tm="100000">
                                          <p:val>
                                            <p:strVal val="#ppt_x"/>
                                          </p:val>
                                        </p:tav>
                                      </p:tavLst>
                                    </p:anim>
                                    <p:anim calcmode="lin" valueType="num">
                                      <p:cBhvr>
                                        <p:cTn id="19" dur="1000" fill="hold"/>
                                        <p:tgtEl>
                                          <p:spTgt spid="53"/>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1" grpId="0"/>
      <p:bldP spid="53" grpId="0"/>
      <p:bldP spid="2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187928" y="216099"/>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0" y="387985"/>
            <a:ext cx="2534285" cy="39878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000"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research meaning</a:t>
            </a:r>
            <a:endParaRPr kumimoji="0" lang="zh-CN" altLang="en-US" sz="2000"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4822825" y="1308100"/>
            <a:ext cx="717550" cy="1803400"/>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6956425" y="4635401"/>
            <a:ext cx="717550" cy="1803400"/>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5840095" y="300355"/>
            <a:ext cx="4588510" cy="829945"/>
          </a:xfrm>
          <a:prstGeom prst="rect">
            <a:avLst/>
          </a:prstGeom>
          <a:noFill/>
        </p:spPr>
        <p:txBody>
          <a:bodyPr wrap="square" rtlCol="0">
            <a:spAutoFit/>
          </a:bodyPr>
          <a:lstStyle/>
          <a:p>
            <a:r>
              <a:rPr lang="zh-CN" altLang="en-US" sz="2400" b="1">
                <a:latin typeface="Arial" panose="020B0604020202020204" pitchFamily="34" charset="0"/>
                <a:ea typeface="微软雅黑" panose="020B0503020204020204" pitchFamily="34" charset="-122"/>
                <a:sym typeface="Arial" panose="020B0604020202020204" pitchFamily="34" charset="0"/>
              </a:rPr>
              <a:t>Traditional picture style migration</a:t>
            </a:r>
            <a:endParaRPr lang="zh-CN" altLang="en-US" sz="2400" b="1">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5764530" y="1083310"/>
            <a:ext cx="6427470" cy="3784600"/>
          </a:xfrm>
          <a:prstGeom prst="rect">
            <a:avLst/>
          </a:prstGeom>
          <a:noFill/>
        </p:spPr>
        <p:txBody>
          <a:bodyPr wrap="square" rtlCol="0">
            <a:spAutoFit/>
          </a:bodyPr>
          <a:lstStyle/>
          <a:p>
            <a:pPr marR="0" indent="0" defTabSz="457200" fontAlgn="auto">
              <a:lnSpc>
                <a:spcPct val="200000"/>
              </a:lnSpc>
              <a:spcBef>
                <a:spcPts val="0"/>
              </a:spcBef>
              <a:spcAft>
                <a:spcPts val="0"/>
              </a:spcAft>
              <a:buClrTx/>
              <a:buSzTx/>
              <a:buFontTx/>
              <a:buNone/>
              <a:defRPr/>
            </a:pPr>
            <a:r>
              <a:rPr kumimoji="0" sz="1200" b="0" i="0" cap="none" spc="0" normalizeH="0" baseline="0" noProof="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The traditional image style transfer method is nonparametric, which mainly hopes to achieve the expected effect through texture synthesis and physical model rendering. Therefore, traditional methods can only extract the features at the bottom of the image, so they can not get high-level abstract features. Therefore, although processing the image with simple structure can achieve the expected effect, when the color and texture of the processed image are complex, the final synthetic image effect is not very ideal. And most of the modeling is done manually, which is time-consuming and laborious. At the same time, the number of image styles generated is also very limited, so the research progress is very slow.</a:t>
            </a:r>
            <a:endParaRPr kumimoji="0" sz="1200" b="0" i="0" cap="none" spc="0" normalizeH="0" baseline="0" noProof="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a:p>
            <a:pPr marR="0" indent="0" defTabSz="457200" fontAlgn="auto">
              <a:lnSpc>
                <a:spcPct val="200000"/>
              </a:lnSpc>
              <a:spcBef>
                <a:spcPts val="0"/>
              </a:spcBef>
              <a:spcAft>
                <a:spcPts val="0"/>
              </a:spcAft>
              <a:buClrTx/>
              <a:buSzTx/>
              <a:buFontTx/>
              <a:buNone/>
              <a:defRPr/>
            </a:pPr>
            <a:endParaRPr kumimoji="0" lang="zh-CN" altLang="en-US" sz="1200" b="0" i="0" kern="1200" cap="none" spc="0" normalizeH="0" baseline="0" noProof="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a:p>
            <a:pPr marR="0" indent="0" defTabSz="457200" fontAlgn="auto">
              <a:lnSpc>
                <a:spcPct val="200000"/>
              </a:lnSpc>
              <a:spcBef>
                <a:spcPts val="0"/>
              </a:spcBef>
              <a:spcAft>
                <a:spcPts val="0"/>
              </a:spcAft>
              <a:buClrTx/>
              <a:buSzTx/>
              <a:buFontTx/>
              <a:buNone/>
              <a:defRPr/>
            </a:pPr>
            <a:endParaRPr kumimoji="0" lang="zh-CN" altLang="en-US" sz="1200" b="0" i="0" kern="1200" cap="none" spc="0" normalizeH="0" baseline="0" noProof="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701025" y="4961856"/>
            <a:ext cx="5676899" cy="1383665"/>
          </a:xfrm>
          <a:prstGeom prst="rect">
            <a:avLst/>
          </a:prstGeom>
          <a:noFill/>
        </p:spPr>
        <p:txBody>
          <a:bodyPr wrap="square" rtlCol="0">
            <a:spAutoFit/>
          </a:bodyPr>
          <a:lstStyle/>
          <a:p>
            <a:pPr marR="0" indent="0" algn="r" defTabSz="457200" fontAlgn="auto">
              <a:lnSpc>
                <a:spcPct val="200000"/>
              </a:lnSpc>
              <a:spcBef>
                <a:spcPts val="0"/>
              </a:spcBef>
              <a:spcAft>
                <a:spcPts val="0"/>
              </a:spcAft>
              <a:buClrTx/>
              <a:buSzTx/>
              <a:buFontTx/>
              <a:buNone/>
              <a:defRPr/>
            </a:pPr>
            <a:endParaRPr kumimoji="0" lang="zh-CN" altLang="en-US" sz="1400" b="0" i="0" kern="1200" cap="none" spc="0" normalizeH="0" baseline="0" noProof="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a:p>
            <a:pPr marR="0" indent="0" algn="r" defTabSz="457200" fontAlgn="auto">
              <a:lnSpc>
                <a:spcPct val="200000"/>
              </a:lnSpc>
              <a:spcBef>
                <a:spcPts val="0"/>
              </a:spcBef>
              <a:spcAft>
                <a:spcPts val="0"/>
              </a:spcAft>
              <a:buClrTx/>
              <a:buSzTx/>
              <a:buFontTx/>
              <a:buNone/>
              <a:defRPr/>
            </a:pPr>
            <a:endParaRPr kumimoji="0" lang="zh-CN" altLang="en-US" sz="1400" b="0" i="0" kern="1200" cap="none" spc="0" normalizeH="0" baseline="0" noProof="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a:p>
            <a:pPr marR="0" indent="0" algn="r" defTabSz="457200" fontAlgn="auto">
              <a:lnSpc>
                <a:spcPct val="200000"/>
              </a:lnSpc>
              <a:spcBef>
                <a:spcPts val="0"/>
              </a:spcBef>
              <a:spcAft>
                <a:spcPts val="0"/>
              </a:spcAft>
              <a:buClrTx/>
              <a:buSzTx/>
              <a:buFontTx/>
              <a:buNone/>
              <a:defRPr/>
            </a:pPr>
            <a:endParaRPr kumimoji="0" lang="zh-CN" altLang="en-US" sz="1400" b="0" i="0" kern="1200" cap="none" spc="0" normalizeH="0" baseline="0" noProof="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nvSpPr>
        <p:spPr>
          <a:xfrm>
            <a:off x="381000" y="3014345"/>
            <a:ext cx="4940935" cy="829945"/>
          </a:xfrm>
          <a:prstGeom prst="rect">
            <a:avLst/>
          </a:prstGeom>
          <a:noFill/>
        </p:spPr>
        <p:txBody>
          <a:bodyPr wrap="square" rtlCol="0">
            <a:spAutoFit/>
          </a:bodyPr>
          <a:lstStyle/>
          <a:p>
            <a:r>
              <a:rPr lang="zh-CN" altLang="en-US" sz="2400" b="1">
                <a:latin typeface="Arial" panose="020B0604020202020204" pitchFamily="34" charset="0"/>
                <a:ea typeface="微软雅黑" panose="020B0503020204020204" pitchFamily="34" charset="-122"/>
                <a:sym typeface="Arial" panose="020B0604020202020204" pitchFamily="34" charset="0"/>
              </a:rPr>
              <a:t>Image style transfer based on convolutional neural network</a:t>
            </a:r>
            <a:endParaRPr lang="zh-CN" altLang="en-US" sz="2400" b="1">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701057" y="3820798"/>
            <a:ext cx="5676899" cy="953135"/>
          </a:xfrm>
          <a:prstGeom prst="rect">
            <a:avLst/>
          </a:prstGeom>
          <a:noFill/>
        </p:spPr>
        <p:txBody>
          <a:bodyPr wrap="square" rtlCol="0">
            <a:spAutoFit/>
          </a:bodyPr>
          <a:p>
            <a:pPr marR="0" indent="0" defTabSz="457200" fontAlgn="auto">
              <a:lnSpc>
                <a:spcPct val="200000"/>
              </a:lnSpc>
              <a:spcBef>
                <a:spcPts val="0"/>
              </a:spcBef>
              <a:spcAft>
                <a:spcPts val="0"/>
              </a:spcAft>
              <a:buClrTx/>
              <a:buSzTx/>
              <a:buFontTx/>
              <a:buNone/>
              <a:defRPr/>
            </a:pPr>
            <a:endParaRPr kumimoji="0" lang="zh-CN" altLang="en-US" sz="1400" b="0" i="0" kern="1200" cap="none" spc="0" normalizeH="0" baseline="0" noProof="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a:p>
            <a:pPr marR="0" indent="0" defTabSz="457200" fontAlgn="auto">
              <a:lnSpc>
                <a:spcPct val="200000"/>
              </a:lnSpc>
              <a:spcBef>
                <a:spcPts val="0"/>
              </a:spcBef>
              <a:spcAft>
                <a:spcPts val="0"/>
              </a:spcAft>
              <a:buClrTx/>
              <a:buSzTx/>
              <a:buFontTx/>
              <a:buNone/>
              <a:defRPr/>
            </a:pPr>
            <a:endParaRPr kumimoji="0" lang="zh-CN" altLang="en-US" sz="1400" b="0" i="0" kern="1200" cap="none" spc="0" normalizeH="0" baseline="0" noProof="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nvSpPr>
        <p:spPr>
          <a:xfrm>
            <a:off x="381000" y="3709035"/>
            <a:ext cx="5996305" cy="3046095"/>
          </a:xfrm>
          <a:prstGeom prst="rect">
            <a:avLst/>
          </a:prstGeom>
          <a:noFill/>
        </p:spPr>
        <p:txBody>
          <a:bodyPr wrap="square" rtlCol="0">
            <a:spAutoFit/>
          </a:bodyPr>
          <a:lstStyle/>
          <a:p>
            <a:pPr marR="0" indent="0" defTabSz="457200" fontAlgn="auto">
              <a:lnSpc>
                <a:spcPct val="200000"/>
              </a:lnSpc>
              <a:spcBef>
                <a:spcPts val="0"/>
              </a:spcBef>
              <a:spcAft>
                <a:spcPts val="0"/>
              </a:spcAft>
              <a:buClrTx/>
              <a:buSzTx/>
              <a:buFontTx/>
              <a:buNone/>
              <a:defRPr/>
            </a:pPr>
            <a:r>
              <a:rPr kumimoji="0" sz="1200" b="0" i="0" cap="none" spc="0" normalizeH="0" baseline="0" noProof="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In recent years, with the wide application of deep neural network in other visual perception fields, such as object and face recognition, it also has a good performance in the field of style migration. Neural network has good feature extraction ability and can extract rich semantic information, which is the basis of style migration. Therefore, compared with the traditional method of picture style migration, the method of picture style migration using the neural network extracts more accurate picture features, generates more pictures with the expected effect, and has lower time cost and more convenience.</a:t>
            </a:r>
            <a:endParaRPr kumimoji="0" sz="1200" b="0" i="0" cap="none" spc="0" normalizeH="0" baseline="0" noProof="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 name="图片 101"/>
          <p:cNvPicPr/>
          <p:nvPr/>
        </p:nvPicPr>
        <p:blipFill>
          <a:blip r:embed="rId1" r:link="rId2"/>
          <a:srcRect r="817" b="8565"/>
          <a:stretch>
            <a:fillRect/>
          </a:stretch>
        </p:blipFill>
        <p:spPr>
          <a:xfrm>
            <a:off x="1301750" y="786130"/>
            <a:ext cx="3702685" cy="2189480"/>
          </a:xfrm>
          <a:prstGeom prst="rect">
            <a:avLst/>
          </a:prstGeom>
          <a:noFill/>
          <a:ln w="9525">
            <a:noFill/>
          </a:ln>
        </p:spPr>
      </p:pic>
      <p:pic>
        <p:nvPicPr>
          <p:cNvPr id="101" name="图片 100"/>
          <p:cNvPicPr/>
          <p:nvPr/>
        </p:nvPicPr>
        <p:blipFill>
          <a:blip r:embed="rId3"/>
          <a:stretch>
            <a:fillRect/>
          </a:stretch>
        </p:blipFill>
        <p:spPr>
          <a:xfrm>
            <a:off x="7336790" y="4119245"/>
            <a:ext cx="3749675" cy="22263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10" grpId="0"/>
      <p:bldP spid="11"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187928" y="216099"/>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椭圆 1"/>
          <p:cNvSpPr/>
          <p:nvPr/>
        </p:nvSpPr>
        <p:spPr>
          <a:xfrm>
            <a:off x="9680902" y="3025980"/>
            <a:ext cx="3982065" cy="3952568"/>
          </a:xfrm>
          <a:prstGeom prst="ellipse">
            <a:avLst/>
          </a:prstGeom>
          <a:noFill/>
          <a:ln w="92075">
            <a:solidFill>
              <a:srgbClr val="9CB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0" y="387985"/>
            <a:ext cx="6478270"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Image style transfer method based on convolutional neural network</a:t>
            </a:r>
            <a:endParaRPr kumimoji="0" lang="zh-CN" altLang="en-US" sz="20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03205" y="3446882"/>
            <a:ext cx="2670709" cy="3692224"/>
          </a:xfrm>
          <a:prstGeom prst="rect">
            <a:avLst/>
          </a:prstGeom>
        </p:spPr>
      </p:pic>
      <p:sp>
        <p:nvSpPr>
          <p:cNvPr id="3" name="椭圆 2"/>
          <p:cNvSpPr/>
          <p:nvPr/>
        </p:nvSpPr>
        <p:spPr>
          <a:xfrm>
            <a:off x="3751417" y="995680"/>
            <a:ext cx="558800" cy="5588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微软雅黑" panose="020B0503020204020204" pitchFamily="34" charset="-122"/>
                <a:sym typeface="Arial" panose="020B0604020202020204" pitchFamily="34" charset="0"/>
              </a:rPr>
              <a:t>01</a:t>
            </a: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3752214" y="4780915"/>
            <a:ext cx="558800" cy="5588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微软雅黑" panose="020B0503020204020204" pitchFamily="34" charset="-122"/>
                <a:sym typeface="Arial" panose="020B0604020202020204" pitchFamily="34" charset="0"/>
              </a:rPr>
              <a:t>03</a:t>
            </a: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椭圆 8"/>
          <p:cNvSpPr/>
          <p:nvPr/>
        </p:nvSpPr>
        <p:spPr>
          <a:xfrm>
            <a:off x="7190739" y="995949"/>
            <a:ext cx="558800" cy="5588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微软雅黑" panose="020B0503020204020204" pitchFamily="34" charset="-122"/>
                <a:sym typeface="Arial" panose="020B0604020202020204" pitchFamily="34" charset="0"/>
              </a:rPr>
              <a:t>01</a:t>
            </a: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p:cNvSpPr/>
          <p:nvPr/>
        </p:nvSpPr>
        <p:spPr>
          <a:xfrm>
            <a:off x="3752052" y="2887781"/>
            <a:ext cx="558800" cy="5588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Arial" panose="020B0604020202020204" pitchFamily="34" charset="0"/>
                <a:ea typeface="微软雅黑" panose="020B0503020204020204" pitchFamily="34" charset="-122"/>
                <a:sym typeface="Arial" panose="020B0604020202020204" pitchFamily="34" charset="0"/>
              </a:rPr>
              <a:t>02</a:t>
            </a: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1520825" y="4852670"/>
            <a:ext cx="2230755"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Style migration based on depth image analogy</a:t>
            </a:r>
            <a:endPar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7921625" y="1064260"/>
            <a:ext cx="232283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Style Migration Based on Generated Model</a:t>
            </a:r>
            <a:endPar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1489075" y="1115695"/>
            <a:ext cx="240792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Style migration based on maximum mean difference</a:t>
            </a:r>
            <a:endPar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nvSpPr>
        <p:spPr>
          <a:xfrm>
            <a:off x="1489075" y="2924175"/>
            <a:ext cx="226187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Style Migration Based on Markov Random Field</a:t>
            </a:r>
            <a:endPar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右大括号 6"/>
          <p:cNvSpPr/>
          <p:nvPr/>
        </p:nvSpPr>
        <p:spPr>
          <a:xfrm>
            <a:off x="4494530" y="1115695"/>
            <a:ext cx="783590" cy="4106545"/>
          </a:xfrm>
          <a:prstGeom prst="rightBrace">
            <a:avLst/>
          </a:prstGeom>
          <a:ln>
            <a:solidFill>
              <a:srgbClr val="6999A7">
                <a:alpha val="65000"/>
              </a:srgbClr>
            </a:solidFill>
          </a:ln>
        </p:spPr>
        <p:style>
          <a:lnRef idx="1">
            <a:schemeClr val="accent5"/>
          </a:lnRef>
          <a:fillRef idx="0">
            <a:schemeClr val="accent5"/>
          </a:fillRef>
          <a:effectRef idx="0">
            <a:schemeClr val="accent5"/>
          </a:effectRef>
          <a:fontRef idx="minor">
            <a:schemeClr val="tx1"/>
          </a:fontRef>
        </p:style>
        <p:txBody>
          <a:bodyPr rtlCol="0" anchor="ctr"/>
          <a:p>
            <a:pPr algn="ctr"/>
            <a:endParaRPr lang="zh-CN" altLang="en-US"/>
          </a:p>
        </p:txBody>
      </p:sp>
      <p:sp>
        <p:nvSpPr>
          <p:cNvPr id="20" name="文本框 19"/>
          <p:cNvSpPr txBox="1"/>
          <p:nvPr/>
        </p:nvSpPr>
        <p:spPr>
          <a:xfrm>
            <a:off x="5345430" y="2285365"/>
            <a:ext cx="459740" cy="2286635"/>
          </a:xfrm>
          <a:prstGeom prst="rect">
            <a:avLst/>
          </a:prstGeom>
          <a:noFill/>
        </p:spPr>
        <p:txBody>
          <a:bodyPr vert="eaVert" wrap="square" rtlCol="0">
            <a:spAutoFit/>
          </a:bodyPr>
          <a:p>
            <a:r>
              <a:rPr lang="zh-CN" altLang="en-US"/>
              <a:t>Image-based Iteration</a:t>
            </a:r>
            <a:endParaRPr lang="zh-CN" altLang="en-US"/>
          </a:p>
        </p:txBody>
      </p:sp>
      <p:sp>
        <p:nvSpPr>
          <p:cNvPr id="21" name="左大括号 20"/>
          <p:cNvSpPr/>
          <p:nvPr/>
        </p:nvSpPr>
        <p:spPr>
          <a:xfrm>
            <a:off x="6635115" y="1121410"/>
            <a:ext cx="307340" cy="2550160"/>
          </a:xfrm>
          <a:prstGeom prst="leftBrace">
            <a:avLst/>
          </a:prstGeom>
          <a:ln>
            <a:solidFill>
              <a:srgbClr val="759097">
                <a:alpha val="72000"/>
              </a:srgb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椭圆 21"/>
          <p:cNvSpPr/>
          <p:nvPr/>
        </p:nvSpPr>
        <p:spPr>
          <a:xfrm>
            <a:off x="7200102" y="3353236"/>
            <a:ext cx="558800" cy="5588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latin typeface="Arial" panose="020B0604020202020204" pitchFamily="34" charset="0"/>
                <a:ea typeface="微软雅黑" panose="020B0503020204020204" pitchFamily="34" charset="-122"/>
                <a:sym typeface="Arial" panose="020B0604020202020204" pitchFamily="34" charset="0"/>
              </a:rPr>
              <a:t>02</a:t>
            </a: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nvSpPr>
        <p:spPr>
          <a:xfrm>
            <a:off x="7922260" y="3025775"/>
            <a:ext cx="2197735" cy="119888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Style Migration Based on Image Reconfiguration Decoder</a:t>
            </a:r>
            <a:endParaRPr kumimoji="0" lang="zh-CN" altLang="en-US" sz="18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nvSpPr>
        <p:spPr>
          <a:xfrm>
            <a:off x="6272530" y="1599565"/>
            <a:ext cx="459740" cy="2399030"/>
          </a:xfrm>
          <a:prstGeom prst="rect">
            <a:avLst/>
          </a:prstGeom>
          <a:noFill/>
        </p:spPr>
        <p:txBody>
          <a:bodyPr vert="eaVert" wrap="square" rtlCol="0" anchor="t" anchorCtr="0">
            <a:spAutoFit/>
          </a:bodyPr>
          <a:p>
            <a:r>
              <a:rPr lang="zh-CN" altLang="en-US"/>
              <a:t>Model-based iteration</a:t>
            </a:r>
            <a:endParaRPr lang="zh-CN" altLang="en-US"/>
          </a:p>
        </p:txBody>
      </p:sp>
      <p:sp>
        <p:nvSpPr>
          <p:cNvPr id="27" name="六角星 26"/>
          <p:cNvSpPr/>
          <p:nvPr/>
        </p:nvSpPr>
        <p:spPr>
          <a:xfrm>
            <a:off x="10180955" y="1064260"/>
            <a:ext cx="327660" cy="391795"/>
          </a:xfrm>
          <a:prstGeom prst="star6">
            <a:avLst/>
          </a:prstGeom>
          <a:gradFill>
            <a:gsLst>
              <a:gs pos="0">
                <a:srgbClr val="FBFB11"/>
              </a:gs>
              <a:gs pos="100000">
                <a:srgbClr val="838309">
                  <a:alpha val="98000"/>
                </a:srgb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六角星 27"/>
          <p:cNvSpPr/>
          <p:nvPr/>
        </p:nvSpPr>
        <p:spPr>
          <a:xfrm>
            <a:off x="10686415" y="1079500"/>
            <a:ext cx="327660" cy="391795"/>
          </a:xfrm>
          <a:prstGeom prst="star6">
            <a:avLst/>
          </a:prstGeom>
          <a:gradFill>
            <a:gsLst>
              <a:gs pos="0">
                <a:srgbClr val="FBFB11"/>
              </a:gs>
              <a:gs pos="100000">
                <a:srgbClr val="838309">
                  <a:alpha val="98000"/>
                </a:srgbClr>
              </a:gs>
            </a:gsLst>
            <a:lin ang="5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188563" y="216099"/>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a:off x="7255510" y="1056640"/>
            <a:ext cx="471170" cy="476885"/>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图文框 23"/>
          <p:cNvSpPr/>
          <p:nvPr/>
        </p:nvSpPr>
        <p:spPr>
          <a:xfrm>
            <a:off x="3904567" y="1175837"/>
            <a:ext cx="2977722" cy="4739111"/>
          </a:xfrm>
          <a:prstGeom prst="frame">
            <a:avLst>
              <a:gd name="adj1" fmla="val 3796"/>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p:cNvSpPr txBox="1"/>
          <p:nvPr/>
        </p:nvSpPr>
        <p:spPr>
          <a:xfrm>
            <a:off x="7256167" y="887131"/>
            <a:ext cx="470900" cy="646331"/>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en-US" altLang="zh-CN" b="0" i="0" kern="1200" cap="none" spc="0" normalizeH="0" baseline="0" noProof="0">
                <a:solidFill>
                  <a:prstClr val="white"/>
                </a:solidFill>
                <a:latin typeface="Arial" panose="020B0604020202020204" pitchFamily="34" charset="0"/>
                <a:ea typeface="微软雅黑" panose="020B0503020204020204" pitchFamily="34" charset="-122"/>
                <a:sym typeface="Arial" panose="020B0604020202020204" pitchFamily="34" charset="0"/>
              </a:rPr>
              <a:t> 01</a:t>
            </a:r>
            <a:endParaRPr kumimoji="0" lang="zh-CN" altLang="en-US" b="0" i="0" kern="1200" cap="none" spc="0" normalizeH="0" baseline="0" noProof="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7910195" y="768350"/>
            <a:ext cx="3724910" cy="64516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Introducing Convolution Neural Network</a:t>
            </a:r>
            <a:endPar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7971155" y="1413510"/>
            <a:ext cx="4094480" cy="2353310"/>
          </a:xfrm>
          <a:prstGeom prst="rect">
            <a:avLst/>
          </a:prstGeom>
          <a:noFill/>
        </p:spPr>
        <p:txBody>
          <a:bodyPr wrap="square" rtlCol="0">
            <a:spAutoFit/>
          </a:bodyPr>
          <a:lstStyle/>
          <a:p>
            <a:pPr marR="0" indent="0" defTabSz="457200" fontAlgn="auto">
              <a:lnSpc>
                <a:spcPct val="150000"/>
              </a:lnSpc>
              <a:spcBef>
                <a:spcPts val="0"/>
              </a:spcBef>
              <a:spcAft>
                <a:spcPts val="0"/>
              </a:spcAft>
              <a:buClrTx/>
              <a:buSzTx/>
              <a:buFontTx/>
              <a:buNone/>
              <a:defRPr/>
            </a:pPr>
            <a:r>
              <a:rPr kumimoji="0" lang="en-US" altLang="zh-CN" sz="1400" b="0" i="0" kern="1200" cap="none" spc="0" normalizeH="0" baseline="0" noProof="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Constitutional Neural Networks (CNN) is a deep learning method specially designed for image classification and recognition based on multilayer neural networks.</a:t>
            </a:r>
            <a:endParaRPr kumimoji="0" lang="en-US" altLang="zh-CN" sz="1400" b="0" i="0" kern="1200" cap="none" spc="0" normalizeH="0" baseline="0" noProof="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a:p>
            <a:pPr marR="0" indent="0" defTabSz="457200" fontAlgn="auto">
              <a:lnSpc>
                <a:spcPct val="150000"/>
              </a:lnSpc>
              <a:spcBef>
                <a:spcPts val="0"/>
              </a:spcBef>
              <a:spcAft>
                <a:spcPts val="0"/>
              </a:spcAft>
              <a:buClrTx/>
              <a:buSzTx/>
              <a:buFontTx/>
              <a:buNone/>
              <a:defRPr/>
            </a:pPr>
            <a:r>
              <a:rPr kumimoji="0" lang="en-US" altLang="zh-CN" sz="1400" b="0" i="0" kern="1200" cap="none" spc="0" normalizeH="0" baseline="0" noProof="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Neural network has good feature extraction ability and can extract rich semantic information, which is the basis of style migration.</a:t>
            </a:r>
            <a:endParaRPr kumimoji="0" lang="en-US" altLang="zh-CN" sz="1400" b="0" i="0" kern="1200" cap="none" spc="0" normalizeH="0" baseline="0" noProof="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椭圆 49"/>
          <p:cNvSpPr/>
          <p:nvPr/>
        </p:nvSpPr>
        <p:spPr>
          <a:xfrm>
            <a:off x="7255913" y="4383951"/>
            <a:ext cx="470900" cy="470900"/>
          </a:xfrm>
          <a:prstGeom prst="ellipse">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nvSpPr>
        <p:spPr>
          <a:xfrm>
            <a:off x="7274582" y="4170750"/>
            <a:ext cx="470900" cy="64516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en-US" altLang="zh-CN" b="0" i="0" kern="1200" cap="none" spc="0" normalizeH="0" baseline="0" noProof="0">
                <a:solidFill>
                  <a:prstClr val="white"/>
                </a:solidFill>
                <a:latin typeface="Arial" panose="020B0604020202020204" pitchFamily="34" charset="0"/>
                <a:ea typeface="微软雅黑" panose="020B0503020204020204" pitchFamily="34" charset="-122"/>
                <a:sym typeface="Arial" panose="020B0604020202020204" pitchFamily="34" charset="0"/>
              </a:rPr>
              <a:t> 02</a:t>
            </a:r>
            <a:endParaRPr kumimoji="0" lang="zh-CN" altLang="en-US" b="0" i="0" kern="1200" cap="none" spc="0" normalizeH="0" baseline="0" noProof="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7971155" y="4384040"/>
            <a:ext cx="3517900" cy="64516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Convolutional neural network structure</a:t>
            </a:r>
            <a:endPar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52"/>
          <p:cNvSpPr txBox="1"/>
          <p:nvPr/>
        </p:nvSpPr>
        <p:spPr>
          <a:xfrm>
            <a:off x="7971442" y="5028890"/>
            <a:ext cx="3082602" cy="737235"/>
          </a:xfrm>
          <a:prstGeom prst="rect">
            <a:avLst/>
          </a:prstGeom>
          <a:noFill/>
        </p:spPr>
        <p:txBody>
          <a:bodyPr wrap="square" rtlCol="0">
            <a:spAutoFit/>
          </a:bodyPr>
          <a:lstStyle/>
          <a:p>
            <a:pPr marR="0" indent="0" defTabSz="457200" fontAlgn="auto">
              <a:lnSpc>
                <a:spcPct val="150000"/>
              </a:lnSpc>
              <a:spcBef>
                <a:spcPts val="0"/>
              </a:spcBef>
              <a:spcAft>
                <a:spcPts val="0"/>
              </a:spcAft>
              <a:buClrTx/>
              <a:buSzTx/>
              <a:buFontTx/>
              <a:buNone/>
              <a:defRPr/>
            </a:pPr>
            <a:r>
              <a:rPr kumimoji="0" lang="en-US" altLang="zh-CN" sz="1400" b="0" i="0" kern="1200" cap="none" spc="0" normalizeH="0" baseline="0" noProof="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c</a:t>
            </a:r>
            <a:r>
              <a:rPr kumimoji="0" lang="zh-CN" altLang="en-US" sz="1400" b="0" i="0" kern="1200" cap="none" spc="0" normalizeH="0" baseline="0" noProof="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onvolution layer, pooling layer and full connection layer</a:t>
            </a:r>
            <a:endParaRPr kumimoji="0" lang="zh-CN" altLang="en-US" sz="1400" b="0" i="0" kern="1200" cap="none" spc="0" normalizeH="0" baseline="0" noProof="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0" y="387985"/>
            <a:ext cx="3815715" cy="398780"/>
          </a:xfrm>
          <a:prstGeom prst="rect">
            <a:avLst/>
          </a:prstGeom>
          <a:noFill/>
        </p:spPr>
        <p:txBody>
          <a:bodyPr wrap="square" rtlCol="0">
            <a:spAutoFit/>
          </a:bodyPr>
          <a:lstStyle/>
          <a:p>
            <a:r>
              <a:rPr lang="zh-CN" altLang="en-US" sz="2000" b="1">
                <a:solidFill>
                  <a:srgbClr val="9CB7C0"/>
                </a:solidFill>
                <a:latin typeface="Arial" panose="020B0604020202020204" pitchFamily="34" charset="0"/>
                <a:ea typeface="微软雅黑" panose="020B0503020204020204" pitchFamily="34" charset="-122"/>
                <a:sym typeface="Arial" panose="020B0604020202020204" pitchFamily="34" charset="0"/>
              </a:rPr>
              <a:t>Convolutional neural network</a:t>
            </a:r>
            <a:endParaRPr lang="zh-CN" altLang="en-US" sz="2000" b="1">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5" name="图片 104"/>
          <p:cNvPicPr/>
          <p:nvPr/>
        </p:nvPicPr>
        <p:blipFill>
          <a:blip r:embed="rId1"/>
          <a:stretch>
            <a:fillRect/>
          </a:stretch>
        </p:blipFill>
        <p:spPr>
          <a:xfrm>
            <a:off x="524510" y="2348230"/>
            <a:ext cx="6061075" cy="2467610"/>
          </a:xfrm>
          <a:prstGeom prst="rect">
            <a:avLst/>
          </a:prstGeom>
          <a:noFill/>
          <a:ln w="9525">
            <a:noFill/>
          </a:ln>
        </p:spPr>
      </p:pic>
      <p:sp>
        <p:nvSpPr>
          <p:cNvPr id="4" name="文本框 3"/>
          <p:cNvSpPr txBox="1"/>
          <p:nvPr/>
        </p:nvSpPr>
        <p:spPr>
          <a:xfrm>
            <a:off x="524510" y="1703070"/>
            <a:ext cx="4613275" cy="645160"/>
          </a:xfrm>
          <a:prstGeom prst="rect">
            <a:avLst/>
          </a:prstGeom>
          <a:noFill/>
        </p:spPr>
        <p:txBody>
          <a:bodyPr wrap="square" rtlCol="0">
            <a:spAutoFit/>
          </a:bodyPr>
          <a:p>
            <a:r>
              <a:rPr lang="zh-CN" altLang="en-US" b="1" noProof="0">
                <a:solidFill>
                  <a:srgbClr val="9CB7C0"/>
                </a:solidFill>
                <a:latin typeface="Arial" panose="020B0604020202020204" pitchFamily="34" charset="0"/>
                <a:ea typeface="微软雅黑" panose="020B0503020204020204" pitchFamily="34" charset="-122"/>
              </a:rPr>
              <a:t>一A convolution neural network consists mainly of the following five structures</a:t>
            </a:r>
            <a:endParaRPr lang="zh-CN" altLang="en-US" b="1" noProof="0">
              <a:solidFill>
                <a:srgbClr val="9CB7C0"/>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3" grpId="0"/>
      <p:bldP spid="2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187928" y="216099"/>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0" y="387985"/>
            <a:ext cx="383349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rPr>
              <a:t>Explanation of key proper nouns</a:t>
            </a:r>
            <a:endParaRPr kumimoji="0" lang="zh-CN" altLang="en-US" sz="2000" b="1" i="0" u="none" strike="noStrike" kern="1200" cap="none" spc="0" normalizeH="0" baseline="0" noProof="0">
              <a:ln>
                <a:noFill/>
              </a:ln>
              <a:solidFill>
                <a:srgbClr val="9CB7C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4551317" y="1355294"/>
            <a:ext cx="2949665" cy="2951368"/>
            <a:chOff x="2995077" y="1665130"/>
            <a:chExt cx="3244632" cy="3246505"/>
          </a:xfrm>
        </p:grpSpPr>
        <p:sp>
          <p:nvSpPr>
            <p:cNvPr id="20" name="任意多边形 1"/>
            <p:cNvSpPr/>
            <p:nvPr/>
          </p:nvSpPr>
          <p:spPr>
            <a:xfrm>
              <a:off x="2995077" y="2798504"/>
              <a:ext cx="1596089" cy="2060678"/>
            </a:xfrm>
            <a:custGeom>
              <a:avLst/>
              <a:gdLst>
                <a:gd name="connsiteX0" fmla="*/ 901532 w 1352638"/>
                <a:gd name="connsiteY0" fmla="*/ 16 h 1747217"/>
                <a:gd name="connsiteX1" fmla="*/ 974255 w 1352638"/>
                <a:gd name="connsiteY1" fmla="*/ 31637 h 1747217"/>
                <a:gd name="connsiteX2" fmla="*/ 1352638 w 1352638"/>
                <a:gd name="connsiteY2" fmla="*/ 423465 h 1747217"/>
                <a:gd name="connsiteX3" fmla="*/ 948354 w 1352638"/>
                <a:gd name="connsiteY3" fmla="*/ 813878 h 1747217"/>
                <a:gd name="connsiteX4" fmla="*/ 945796 w 1352638"/>
                <a:gd name="connsiteY4" fmla="*/ 960384 h 1747217"/>
                <a:gd name="connsiteX5" fmla="*/ 1312149 w 1352638"/>
                <a:gd name="connsiteY5" fmla="*/ 1339753 h 1747217"/>
                <a:gd name="connsiteX6" fmla="*/ 920320 w 1352638"/>
                <a:gd name="connsiteY6" fmla="*/ 1718137 h 1747217"/>
                <a:gd name="connsiteX7" fmla="*/ 773814 w 1352638"/>
                <a:gd name="connsiteY7" fmla="*/ 1715580 h 1747217"/>
                <a:gd name="connsiteX8" fmla="*/ 29079 w 1352638"/>
                <a:gd name="connsiteY8" fmla="*/ 944384 h 1747217"/>
                <a:gd name="connsiteX9" fmla="*/ 15 w 1352638"/>
                <a:gd name="connsiteY9" fmla="*/ 870601 h 1747217"/>
                <a:gd name="connsiteX10" fmla="*/ 31636 w 1352638"/>
                <a:gd name="connsiteY10" fmla="*/ 797878 h 1747217"/>
                <a:gd name="connsiteX11" fmla="*/ 827749 w 1352638"/>
                <a:gd name="connsiteY11" fmla="*/ 29080 h 1747217"/>
                <a:gd name="connsiteX12" fmla="*/ 901532 w 1352638"/>
                <a:gd name="connsiteY12" fmla="*/ 16 h 174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638" h="1747217">
                  <a:moveTo>
                    <a:pt x="901532" y="16"/>
                  </a:moveTo>
                  <a:cubicBezTo>
                    <a:pt x="928044" y="479"/>
                    <a:pt x="954380" y="11056"/>
                    <a:pt x="974255" y="31637"/>
                  </a:cubicBezTo>
                  <a:lnTo>
                    <a:pt x="1352638" y="423465"/>
                  </a:lnTo>
                  <a:lnTo>
                    <a:pt x="948354" y="813878"/>
                  </a:lnTo>
                  <a:cubicBezTo>
                    <a:pt x="907190" y="853629"/>
                    <a:pt x="906046" y="919221"/>
                    <a:pt x="945796" y="960384"/>
                  </a:cubicBezTo>
                  <a:lnTo>
                    <a:pt x="1312149" y="1339753"/>
                  </a:lnTo>
                  <a:lnTo>
                    <a:pt x="920320" y="1718137"/>
                  </a:lnTo>
                  <a:cubicBezTo>
                    <a:pt x="879157" y="1757888"/>
                    <a:pt x="813565" y="1756743"/>
                    <a:pt x="773814" y="1715580"/>
                  </a:cubicBezTo>
                  <a:lnTo>
                    <a:pt x="29079" y="944384"/>
                  </a:lnTo>
                  <a:cubicBezTo>
                    <a:pt x="9203" y="923802"/>
                    <a:pt x="-448" y="897114"/>
                    <a:pt x="15" y="870601"/>
                  </a:cubicBezTo>
                  <a:cubicBezTo>
                    <a:pt x="478" y="844089"/>
                    <a:pt x="11055" y="817753"/>
                    <a:pt x="31636" y="797878"/>
                  </a:cubicBezTo>
                  <a:lnTo>
                    <a:pt x="827749" y="29080"/>
                  </a:lnTo>
                  <a:cubicBezTo>
                    <a:pt x="848331" y="9205"/>
                    <a:pt x="875020" y="-446"/>
                    <a:pt x="901532" y="1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0" bIns="0" anchor="ct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2000">
                  <a:solidFill>
                    <a:prstClr val="black"/>
                  </a:solidFill>
                  <a:latin typeface="Arial" panose="020B0604020202020204" pitchFamily="34" charset="0"/>
                  <a:ea typeface="微软雅黑" panose="020B0503020204020204" pitchFamily="34" charset="-122"/>
                  <a:sym typeface="Arial" panose="020B0604020202020204" pitchFamily="34" charset="0"/>
                </a:rPr>
                <a:t>03</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2"/>
            <p:cNvSpPr/>
            <p:nvPr/>
          </p:nvSpPr>
          <p:spPr>
            <a:xfrm>
              <a:off x="3034417" y="1665130"/>
              <a:ext cx="2062552" cy="1586723"/>
            </a:xfrm>
            <a:custGeom>
              <a:avLst/>
              <a:gdLst>
                <a:gd name="connsiteX0" fmla="*/ 861692 w 1747878"/>
                <a:gd name="connsiteY0" fmla="*/ 0 h 1344614"/>
                <a:gd name="connsiteX1" fmla="*/ 934956 w 1747878"/>
                <a:gd name="connsiteY1" fmla="*/ 30347 h 1344614"/>
                <a:gd name="connsiteX2" fmla="*/ 1717531 w 1747878"/>
                <a:gd name="connsiteY2" fmla="*/ 812922 h 1344614"/>
                <a:gd name="connsiteX3" fmla="*/ 1717531 w 1747878"/>
                <a:gd name="connsiteY3" fmla="*/ 959450 h 1344614"/>
                <a:gd name="connsiteX4" fmla="*/ 1332367 w 1747878"/>
                <a:gd name="connsiteY4" fmla="*/ 1344614 h 1344614"/>
                <a:gd name="connsiteX5" fmla="*/ 934957 w 1747878"/>
                <a:gd name="connsiteY5" fmla="*/ 947205 h 1344614"/>
                <a:gd name="connsiteX6" fmla="*/ 788429 w 1747878"/>
                <a:gd name="connsiteY6" fmla="*/ 947205 h 1344614"/>
                <a:gd name="connsiteX7" fmla="*/ 415512 w 1747878"/>
                <a:gd name="connsiteY7" fmla="*/ 1320122 h 1344614"/>
                <a:gd name="connsiteX8" fmla="*/ 30347 w 1747878"/>
                <a:gd name="connsiteY8" fmla="*/ 934957 h 1344614"/>
                <a:gd name="connsiteX9" fmla="*/ 30347 w 1747878"/>
                <a:gd name="connsiteY9" fmla="*/ 788429 h 1344614"/>
                <a:gd name="connsiteX10" fmla="*/ 788428 w 1747878"/>
                <a:gd name="connsiteY10" fmla="*/ 30347 h 1344614"/>
                <a:gd name="connsiteX11" fmla="*/ 861692 w 1747878"/>
                <a:gd name="connsiteY11" fmla="*/ 0 h 134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878" h="1344614">
                  <a:moveTo>
                    <a:pt x="861692" y="0"/>
                  </a:moveTo>
                  <a:cubicBezTo>
                    <a:pt x="888209" y="0"/>
                    <a:pt x="914725" y="10116"/>
                    <a:pt x="934956" y="30347"/>
                  </a:cubicBezTo>
                  <a:lnTo>
                    <a:pt x="1717531" y="812922"/>
                  </a:lnTo>
                  <a:cubicBezTo>
                    <a:pt x="1757994" y="853385"/>
                    <a:pt x="1757994" y="918988"/>
                    <a:pt x="1717531" y="959450"/>
                  </a:cubicBezTo>
                  <a:lnTo>
                    <a:pt x="1332367" y="1344614"/>
                  </a:lnTo>
                  <a:lnTo>
                    <a:pt x="934957" y="947205"/>
                  </a:lnTo>
                  <a:cubicBezTo>
                    <a:pt x="894494" y="906741"/>
                    <a:pt x="828892" y="906742"/>
                    <a:pt x="788429" y="947205"/>
                  </a:cubicBezTo>
                  <a:lnTo>
                    <a:pt x="415512" y="1320122"/>
                  </a:lnTo>
                  <a:lnTo>
                    <a:pt x="30347" y="934957"/>
                  </a:lnTo>
                  <a:cubicBezTo>
                    <a:pt x="-10116" y="894494"/>
                    <a:pt x="-10116" y="828891"/>
                    <a:pt x="30347" y="788429"/>
                  </a:cubicBezTo>
                  <a:lnTo>
                    <a:pt x="788428" y="30347"/>
                  </a:lnTo>
                  <a:cubicBezTo>
                    <a:pt x="808660" y="10115"/>
                    <a:pt x="835176" y="0"/>
                    <a:pt x="861692" y="0"/>
                  </a:cubicBezTo>
                  <a:close/>
                </a:path>
              </a:pathLst>
            </a:cu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21600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000">
                  <a:solidFill>
                    <a:prstClr val="white"/>
                  </a:solidFill>
                  <a:latin typeface="Arial" panose="020B0604020202020204" pitchFamily="34" charset="0"/>
                  <a:ea typeface="微软雅黑" panose="020B0503020204020204" pitchFamily="34" charset="-122"/>
                  <a:sym typeface="Arial" panose="020B0604020202020204" pitchFamily="34" charset="0"/>
                </a:rPr>
                <a:t>01</a:t>
              </a:r>
              <a:endPar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3"/>
            <p:cNvSpPr/>
            <p:nvPr/>
          </p:nvSpPr>
          <p:spPr>
            <a:xfrm>
              <a:off x="4643620" y="1702597"/>
              <a:ext cx="1596089" cy="2062552"/>
            </a:xfrm>
            <a:custGeom>
              <a:avLst/>
              <a:gdLst>
                <a:gd name="connsiteX0" fmla="*/ 506101 w 1352638"/>
                <a:gd name="connsiteY0" fmla="*/ 15 h 1747216"/>
                <a:gd name="connsiteX1" fmla="*/ 578824 w 1352638"/>
                <a:gd name="connsiteY1" fmla="*/ 31636 h 1747216"/>
                <a:gd name="connsiteX2" fmla="*/ 1323560 w 1352638"/>
                <a:gd name="connsiteY2" fmla="*/ 802833 h 1747216"/>
                <a:gd name="connsiteX3" fmla="*/ 1352623 w 1352638"/>
                <a:gd name="connsiteY3" fmla="*/ 876615 h 1747216"/>
                <a:gd name="connsiteX4" fmla="*/ 1321003 w 1352638"/>
                <a:gd name="connsiteY4" fmla="*/ 949338 h 1747216"/>
                <a:gd name="connsiteX5" fmla="*/ 524889 w 1352638"/>
                <a:gd name="connsiteY5" fmla="*/ 1718136 h 1747216"/>
                <a:gd name="connsiteX6" fmla="*/ 378383 w 1352638"/>
                <a:gd name="connsiteY6" fmla="*/ 1715579 h 1747216"/>
                <a:gd name="connsiteX7" fmla="*/ 0 w 1352638"/>
                <a:gd name="connsiteY7" fmla="*/ 1323752 h 1747216"/>
                <a:gd name="connsiteX8" fmla="*/ 404285 w 1352638"/>
                <a:gd name="connsiteY8" fmla="*/ 933338 h 1747216"/>
                <a:gd name="connsiteX9" fmla="*/ 406842 w 1352638"/>
                <a:gd name="connsiteY9" fmla="*/ 786833 h 1747216"/>
                <a:gd name="connsiteX10" fmla="*/ 40490 w 1352638"/>
                <a:gd name="connsiteY10" fmla="*/ 407463 h 1747216"/>
                <a:gd name="connsiteX11" fmla="*/ 432318 w 1352638"/>
                <a:gd name="connsiteY11" fmla="*/ 29079 h 1747216"/>
                <a:gd name="connsiteX12" fmla="*/ 506101 w 1352638"/>
                <a:gd name="connsiteY12" fmla="*/ 15 h 174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638" h="1747216">
                  <a:moveTo>
                    <a:pt x="506101" y="15"/>
                  </a:moveTo>
                  <a:cubicBezTo>
                    <a:pt x="532613" y="478"/>
                    <a:pt x="558949" y="11055"/>
                    <a:pt x="578824" y="31636"/>
                  </a:cubicBezTo>
                  <a:lnTo>
                    <a:pt x="1323560" y="802833"/>
                  </a:lnTo>
                  <a:cubicBezTo>
                    <a:pt x="1343435" y="823414"/>
                    <a:pt x="1353086" y="850103"/>
                    <a:pt x="1352623" y="876615"/>
                  </a:cubicBezTo>
                  <a:cubicBezTo>
                    <a:pt x="1352161" y="903128"/>
                    <a:pt x="1341584" y="929463"/>
                    <a:pt x="1321003" y="949338"/>
                  </a:cubicBezTo>
                  <a:lnTo>
                    <a:pt x="524889" y="1718136"/>
                  </a:lnTo>
                  <a:cubicBezTo>
                    <a:pt x="483726" y="1757887"/>
                    <a:pt x="418134" y="1756742"/>
                    <a:pt x="378383" y="1715579"/>
                  </a:cubicBezTo>
                  <a:lnTo>
                    <a:pt x="0" y="1323752"/>
                  </a:lnTo>
                  <a:lnTo>
                    <a:pt x="404285" y="933338"/>
                  </a:lnTo>
                  <a:cubicBezTo>
                    <a:pt x="445448" y="893587"/>
                    <a:pt x="446593" y="827995"/>
                    <a:pt x="406842" y="786833"/>
                  </a:cubicBezTo>
                  <a:lnTo>
                    <a:pt x="40490" y="407463"/>
                  </a:lnTo>
                  <a:lnTo>
                    <a:pt x="432318" y="29079"/>
                  </a:lnTo>
                  <a:cubicBezTo>
                    <a:pt x="452900" y="9204"/>
                    <a:pt x="479589" y="-448"/>
                    <a:pt x="506101" y="1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anchor="ctr"/>
            <a:lstStyle/>
            <a:p>
              <a:pPr marL="0" marR="0" lvl="0" indent="0" algn="r" defTabSz="457200" rtl="0" eaLnBrk="1" fontAlgn="auto" latinLnBrk="0" hangingPunct="1">
                <a:lnSpc>
                  <a:spcPct val="100000"/>
                </a:lnSpc>
                <a:spcBef>
                  <a:spcPts val="0"/>
                </a:spcBef>
                <a:spcAft>
                  <a:spcPts val="0"/>
                </a:spcAft>
                <a:buClrTx/>
                <a:buSzTx/>
                <a:buFontTx/>
                <a:buNone/>
                <a:defRPr/>
              </a:pPr>
              <a:r>
                <a:rPr lang="en-US" altLang="zh-CN" sz="2000">
                  <a:solidFill>
                    <a:prstClr val="black"/>
                  </a:solidFill>
                  <a:latin typeface="Arial" panose="020B0604020202020204" pitchFamily="34" charset="0"/>
                  <a:ea typeface="微软雅黑" panose="020B0503020204020204" pitchFamily="34" charset="-122"/>
                  <a:sym typeface="Arial" panose="020B0604020202020204" pitchFamily="34" charset="0"/>
                </a:rPr>
                <a:t>02</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4"/>
            <p:cNvSpPr/>
            <p:nvPr/>
          </p:nvSpPr>
          <p:spPr>
            <a:xfrm>
              <a:off x="4132196" y="3315546"/>
              <a:ext cx="2062552" cy="1596089"/>
            </a:xfrm>
            <a:custGeom>
              <a:avLst/>
              <a:gdLst>
                <a:gd name="connsiteX0" fmla="*/ 423464 w 1747216"/>
                <a:gd name="connsiteY0" fmla="*/ 0 h 1352638"/>
                <a:gd name="connsiteX1" fmla="*/ 813877 w 1747216"/>
                <a:gd name="connsiteY1" fmla="*/ 404285 h 1352638"/>
                <a:gd name="connsiteX2" fmla="*/ 960383 w 1747216"/>
                <a:gd name="connsiteY2" fmla="*/ 406842 h 1352638"/>
                <a:gd name="connsiteX3" fmla="*/ 1339752 w 1747216"/>
                <a:gd name="connsiteY3" fmla="*/ 40490 h 1352638"/>
                <a:gd name="connsiteX4" fmla="*/ 1718136 w 1747216"/>
                <a:gd name="connsiteY4" fmla="*/ 432318 h 1352638"/>
                <a:gd name="connsiteX5" fmla="*/ 1715579 w 1747216"/>
                <a:gd name="connsiteY5" fmla="*/ 578824 h 1352638"/>
                <a:gd name="connsiteX6" fmla="*/ 944383 w 1747216"/>
                <a:gd name="connsiteY6" fmla="*/ 1323560 h 1352638"/>
                <a:gd name="connsiteX7" fmla="*/ 870600 w 1747216"/>
                <a:gd name="connsiteY7" fmla="*/ 1352623 h 1352638"/>
                <a:gd name="connsiteX8" fmla="*/ 797877 w 1747216"/>
                <a:gd name="connsiteY8" fmla="*/ 1321003 h 1352638"/>
                <a:gd name="connsiteX9" fmla="*/ 29079 w 1747216"/>
                <a:gd name="connsiteY9" fmla="*/ 524889 h 1352638"/>
                <a:gd name="connsiteX10" fmla="*/ 31636 w 1747216"/>
                <a:gd name="connsiteY10" fmla="*/ 378383 h 135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216" h="1352638">
                  <a:moveTo>
                    <a:pt x="423464" y="0"/>
                  </a:moveTo>
                  <a:lnTo>
                    <a:pt x="813877" y="404285"/>
                  </a:lnTo>
                  <a:cubicBezTo>
                    <a:pt x="853628" y="445448"/>
                    <a:pt x="919220" y="446592"/>
                    <a:pt x="960383" y="406842"/>
                  </a:cubicBezTo>
                  <a:lnTo>
                    <a:pt x="1339752" y="40490"/>
                  </a:lnTo>
                  <a:lnTo>
                    <a:pt x="1718136" y="432318"/>
                  </a:lnTo>
                  <a:cubicBezTo>
                    <a:pt x="1757887" y="473481"/>
                    <a:pt x="1756742" y="539074"/>
                    <a:pt x="1715579" y="578824"/>
                  </a:cubicBezTo>
                  <a:lnTo>
                    <a:pt x="944383" y="1323560"/>
                  </a:lnTo>
                  <a:cubicBezTo>
                    <a:pt x="923801" y="1343435"/>
                    <a:pt x="897113" y="1353086"/>
                    <a:pt x="870600" y="1352623"/>
                  </a:cubicBezTo>
                  <a:cubicBezTo>
                    <a:pt x="844088" y="1352161"/>
                    <a:pt x="817752" y="1341584"/>
                    <a:pt x="797877" y="1321003"/>
                  </a:cubicBezTo>
                  <a:lnTo>
                    <a:pt x="29079" y="524889"/>
                  </a:lnTo>
                  <a:cubicBezTo>
                    <a:pt x="-10671" y="483726"/>
                    <a:pt x="-9526" y="418134"/>
                    <a:pt x="31636" y="378383"/>
                  </a:cubicBezTo>
                  <a:close/>
                </a:path>
              </a:pathLst>
            </a:cu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16000" rIns="0" bIns="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000">
                  <a:solidFill>
                    <a:prstClr val="white"/>
                  </a:solidFill>
                  <a:latin typeface="Arial" panose="020B0604020202020204" pitchFamily="34" charset="0"/>
                  <a:ea typeface="微软雅黑" panose="020B0503020204020204" pitchFamily="34" charset="-122"/>
                  <a:sym typeface="Arial" panose="020B0604020202020204" pitchFamily="34" charset="0"/>
                </a:rPr>
                <a:t>04</a:t>
              </a:r>
              <a:endPar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文本框 23"/>
          <p:cNvSpPr txBox="1"/>
          <p:nvPr/>
        </p:nvSpPr>
        <p:spPr>
          <a:xfrm>
            <a:off x="7549302" y="1389653"/>
            <a:ext cx="181781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Gram matrix</a:t>
            </a:r>
            <a:endParaRPr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nvSpPr>
        <p:spPr>
          <a:xfrm>
            <a:off x="7618517" y="1757715"/>
            <a:ext cx="3082602" cy="1383665"/>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Gram matrix is a symmetric matrix about the inner product of a set of vectors. It can reflect the relationship between vectors.</a:t>
            </a:r>
            <a:endParaRPr kumimoji="0" lang="zh-CN" altLang="en-US" sz="1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8" name="文本框 27"/>
          <p:cNvSpPr txBox="1"/>
          <p:nvPr/>
        </p:nvSpPr>
        <p:spPr>
          <a:xfrm>
            <a:off x="7618730" y="4388485"/>
            <a:ext cx="25336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Style characteristics</a:t>
            </a:r>
            <a:endParaRPr kumimoji="0" lang="zh-CN" altLang="en-US" sz="1800" b="1"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6677025" y="4677410"/>
            <a:ext cx="5327015" cy="2030095"/>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sz="140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Style features: the style of drawing picture elements, the commonalities between various contents, and the correlation between the activation values of images at a certain layer of CNN network.</a:t>
            </a:r>
            <a:endParaRPr sz="140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defRPr/>
            </a:pPr>
            <a:r>
              <a:rPr sz="140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How to extract: Gram matrix can extract the hidden relationship between image features.</a:t>
            </a:r>
            <a:endParaRPr sz="140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0" name="文本框 29"/>
          <p:cNvSpPr txBox="1"/>
          <p:nvPr/>
        </p:nvSpPr>
        <p:spPr>
          <a:xfrm>
            <a:off x="2113915" y="1355090"/>
            <a:ext cx="242125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Image style transfer</a:t>
            </a:r>
            <a:endParaRPr lang="zh-CN" altLang="en-US"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30"/>
          <p:cNvSpPr txBox="1"/>
          <p:nvPr/>
        </p:nvSpPr>
        <p:spPr>
          <a:xfrm>
            <a:off x="1452781" y="2065690"/>
            <a:ext cx="3082602" cy="193802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lang="en-US" altLang="zh-CN" sz="160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Add the style features of another picture based on the content features of one picture to generate a new picture.</a:t>
            </a:r>
            <a:endParaRPr lang="en-US" altLang="zh-CN" sz="160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4" name="文本框 33"/>
          <p:cNvSpPr txBox="1"/>
          <p:nvPr/>
        </p:nvSpPr>
        <p:spPr>
          <a:xfrm>
            <a:off x="2113915" y="4093210"/>
            <a:ext cx="228917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rPr>
              <a:t>Content features</a:t>
            </a:r>
            <a:endParaRPr lang="zh-CN" altLang="en-US" b="1"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34"/>
          <p:cNvSpPr txBox="1"/>
          <p:nvPr/>
        </p:nvSpPr>
        <p:spPr>
          <a:xfrm>
            <a:off x="381000" y="4400550"/>
            <a:ext cx="5668645" cy="2306955"/>
          </a:xfrm>
          <a:prstGeom prst="rect">
            <a:avLst/>
          </a:prstGeom>
          <a:noFill/>
        </p:spPr>
        <p:txBody>
          <a:bodyPr wrap="square" rtlCol="0">
            <a:spAutoFit/>
          </a:bodyPr>
          <a:lstStyle/>
          <a:p>
            <a:pPr marL="0" marR="0" lvl="0" algn="l" defTabSz="457200" rtl="0" eaLnBrk="1" fontAlgn="auto" latinLnBrk="0" hangingPunct="1">
              <a:lnSpc>
                <a:spcPct val="150000"/>
              </a:lnSpc>
              <a:spcBef>
                <a:spcPts val="0"/>
              </a:spcBef>
              <a:spcAft>
                <a:spcPts val="0"/>
              </a:spcAft>
              <a:buClrTx/>
              <a:buSzTx/>
              <a:buFontTx/>
              <a:buNone/>
              <a:defRPr/>
            </a:pPr>
            <a:r>
              <a:rPr lang="en-US" altLang="zh-CN" sz="160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Content features: the specific elements in the picture, and the activation value of the image on a certain layer after input to CNN.</a:t>
            </a:r>
            <a:endParaRPr lang="en-US" altLang="zh-CN" sz="160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0" marR="0" lvl="0" algn="l" defTabSz="457200" rtl="0" eaLnBrk="1" fontAlgn="auto" latinLnBrk="0" hangingPunct="1">
              <a:lnSpc>
                <a:spcPct val="150000"/>
              </a:lnSpc>
              <a:spcBef>
                <a:spcPts val="0"/>
              </a:spcBef>
              <a:spcAft>
                <a:spcPts val="0"/>
              </a:spcAft>
              <a:buClrTx/>
              <a:buSzTx/>
              <a:buFontTx/>
              <a:buNone/>
              <a:defRPr/>
            </a:pPr>
            <a:r>
              <a:rPr lang="en-US" altLang="zh-CN" sz="160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How to extract: through continuous convolution operation, constantly update the parameter value of the network, and then evaluate it through the loss function.</a:t>
            </a:r>
            <a:endParaRPr lang="en-US" altLang="zh-CN" sz="160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pic>
        <p:nvPicPr>
          <p:cNvPr id="2" name="图片 1" descr="J4A(WF]P[AVKR1`QYGO}6YP"/>
          <p:cNvPicPr>
            <a:picLocks noChangeAspect="1"/>
          </p:cNvPicPr>
          <p:nvPr/>
        </p:nvPicPr>
        <p:blipFill>
          <a:blip r:embed="rId1"/>
          <a:stretch>
            <a:fillRect/>
          </a:stretch>
        </p:blipFill>
        <p:spPr>
          <a:xfrm>
            <a:off x="7513320" y="3070860"/>
            <a:ext cx="3034030" cy="1381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000"/>
                                        <p:tgtEl>
                                          <p:spTgt spid="31"/>
                                        </p:tgtEl>
                                      </p:cBhvr>
                                    </p:animEffect>
                                    <p:anim calcmode="lin" valueType="num">
                                      <p:cBhvr>
                                        <p:cTn id="27" dur="1000" fill="hold"/>
                                        <p:tgtEl>
                                          <p:spTgt spid="31"/>
                                        </p:tgtEl>
                                        <p:attrNameLst>
                                          <p:attrName>ppt_x</p:attrName>
                                        </p:attrNameLst>
                                      </p:cBhvr>
                                      <p:tavLst>
                                        <p:tav tm="0">
                                          <p:val>
                                            <p:strVal val="#ppt_x"/>
                                          </p:val>
                                        </p:tav>
                                        <p:tav tm="100000">
                                          <p:val>
                                            <p:strVal val="#ppt_x"/>
                                          </p:val>
                                        </p:tav>
                                      </p:tavLst>
                                    </p:anim>
                                    <p:anim calcmode="lin" valueType="num">
                                      <p:cBhvr>
                                        <p:cTn id="28" dur="1000" fill="hold"/>
                                        <p:tgtEl>
                                          <p:spTgt spid="3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7" grpId="0"/>
      <p:bldP spid="29" grpId="0"/>
      <p:bldP spid="31"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187928" y="216734"/>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0" y="387985"/>
            <a:ext cx="3268980" cy="70675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sz="2000" b="1" noProof="0">
                <a:solidFill>
                  <a:srgbClr val="9CB7C0"/>
                </a:solidFill>
                <a:latin typeface="Arial" panose="020B0604020202020204" pitchFamily="34" charset="0"/>
                <a:ea typeface="微软雅黑" panose="020B0503020204020204" pitchFamily="34" charset="-122"/>
                <a:sym typeface="+mn-ea"/>
              </a:rPr>
              <a:t>Original picture style migration</a:t>
            </a:r>
            <a:endParaRPr lang="zh-CN" altLang="en-US" sz="2000" b="1" noProof="0">
              <a:solidFill>
                <a:srgbClr val="9CB7C0"/>
              </a:solidFill>
              <a:latin typeface="Arial" panose="020B0604020202020204" pitchFamily="34" charset="0"/>
              <a:ea typeface="微软雅黑" panose="020B0503020204020204" pitchFamily="34" charset="-122"/>
              <a:sym typeface="+mn-ea"/>
            </a:endParaRPr>
          </a:p>
        </p:txBody>
      </p:sp>
      <p:sp>
        <p:nvSpPr>
          <p:cNvPr id="21" name="文本框 20"/>
          <p:cNvSpPr txBox="1"/>
          <p:nvPr/>
        </p:nvSpPr>
        <p:spPr>
          <a:xfrm>
            <a:off x="8235315" y="1094740"/>
            <a:ext cx="2333625" cy="645160"/>
          </a:xfrm>
          <a:prstGeom prst="rect">
            <a:avLst/>
          </a:prstGeom>
          <a:noFill/>
        </p:spPr>
        <p:txBody>
          <a:bodyPr wrap="square" rtlCol="0">
            <a:spAutoFit/>
          </a:bodyPr>
          <a:lstStyle/>
          <a:p>
            <a:pPr marR="0" algn="ctr" defTabSz="914400" fontAlgn="auto">
              <a:lnSpc>
                <a:spcPct val="100000"/>
              </a:lnSpc>
              <a:spcBef>
                <a:spcPts val="0"/>
              </a:spcBef>
              <a:spcAft>
                <a:spcPts val="0"/>
              </a:spcAft>
              <a:buClrTx/>
              <a:buSzTx/>
              <a:buFontTx/>
              <a:buNone/>
              <a:defRPr/>
            </a:pPr>
            <a:r>
              <a:rPr lang="zh-CN" altLang="en-US" b="1" noProof="0">
                <a:solidFill>
                  <a:srgbClr val="9CB7C0"/>
                </a:solidFill>
                <a:latin typeface="Arial" panose="020B0604020202020204" pitchFamily="34" charset="0"/>
                <a:ea typeface="微软雅黑" panose="020B0503020204020204" pitchFamily="34" charset="-122"/>
                <a:sym typeface="Arial" panose="020B0604020202020204" pitchFamily="34" charset="0"/>
              </a:rPr>
              <a:t>Content loss function</a:t>
            </a:r>
            <a:endParaRPr lang="zh-CN" altLang="en-US" b="1"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2424430" y="3942715"/>
            <a:ext cx="3062605" cy="36830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Style transfer method</a:t>
            </a:r>
            <a:endPar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282575" y="4311015"/>
            <a:ext cx="6486525" cy="2306955"/>
          </a:xfrm>
          <a:prstGeom prst="rect">
            <a:avLst/>
          </a:prstGeom>
          <a:noFill/>
        </p:spPr>
        <p:txBody>
          <a:bodyPr wrap="square" rtlCol="0">
            <a:spAutoFit/>
          </a:bodyPr>
          <a:lstStyle/>
          <a:p>
            <a:pPr marR="0" indent="0" defTabSz="457200" fontAlgn="auto">
              <a:lnSpc>
                <a:spcPct val="150000"/>
              </a:lnSpc>
              <a:spcBef>
                <a:spcPts val="0"/>
              </a:spcBef>
              <a:spcAft>
                <a:spcPts val="0"/>
              </a:spcAft>
              <a:buClrTx/>
              <a:buSzTx/>
              <a:buFontTx/>
              <a:buNone/>
              <a:defRPr/>
            </a:pPr>
            <a:r>
              <a:rPr kumimoji="0" sz="1600" b="0" i="0" cap="none" spc="0" normalizeH="0" baseline="0" noProof="0">
                <a:latin typeface="Arial" panose="020B0604020202020204" pitchFamily="34" charset="0"/>
                <a:ea typeface="微软雅黑" panose="020B0503020204020204" pitchFamily="34" charset="-122"/>
                <a:sym typeface="Arial" panose="020B0604020202020204" pitchFamily="34" charset="0"/>
              </a:rPr>
              <a:t>The original image style transfer uses a total loss function to measure whether it successfully combines the content and style of the original image and the style of the image. Then, aiming at the total loss function, the gradient descent method is used to iterate step by step. Because it needs to be optimized step by step in the process of image generation, the speed is very slow.</a:t>
            </a:r>
            <a:endParaRPr kumimoji="0" sz="1600" b="0" i="0" cap="none" spc="0" normalizeH="0" baseline="0" noProof="0">
              <a:latin typeface="Arial" panose="020B0604020202020204" pitchFamily="34" charset="0"/>
              <a:ea typeface="微软雅黑" panose="020B0503020204020204" pitchFamily="34" charset="-122"/>
              <a:sym typeface="Arial" panose="020B0604020202020204" pitchFamily="34" charset="0"/>
            </a:endParaRPr>
          </a:p>
        </p:txBody>
      </p:sp>
      <p:pic>
        <p:nvPicPr>
          <p:cNvPr id="101" name="图片 100"/>
          <p:cNvPicPr/>
          <p:nvPr/>
        </p:nvPicPr>
        <p:blipFill>
          <a:blip r:embed="rId1" r:link="rId2"/>
          <a:stretch>
            <a:fillRect/>
          </a:stretch>
        </p:blipFill>
        <p:spPr>
          <a:xfrm>
            <a:off x="282575" y="786765"/>
            <a:ext cx="5386705" cy="3079750"/>
          </a:xfrm>
          <a:prstGeom prst="rect">
            <a:avLst/>
          </a:prstGeom>
          <a:noFill/>
          <a:ln w="9525">
            <a:noFill/>
          </a:ln>
        </p:spPr>
      </p:pic>
      <p:graphicFrame>
        <p:nvGraphicFramePr>
          <p:cNvPr id="6" name="对象 5">
            <a:hlinkClick r:id="" action="ppaction://ole?verb="/>
          </p:cNvPr>
          <p:cNvGraphicFramePr>
            <a:graphicFrameLocks noChangeAspect="1"/>
          </p:cNvGraphicFramePr>
          <p:nvPr/>
        </p:nvGraphicFramePr>
        <p:xfrm>
          <a:off x="5893118" y="3327400"/>
          <a:ext cx="405765" cy="203200"/>
        </p:xfrm>
        <a:graphic>
          <a:graphicData uri="http://schemas.openxmlformats.org/presentationml/2006/ole">
            <mc:AlternateContent xmlns:mc="http://schemas.openxmlformats.org/markup-compatibility/2006">
              <mc:Choice xmlns:v="urn:schemas-microsoft-com:vml" Requires="v">
                <p:oleObj spid="_x0000_s1025" name="" r:id="rId3" imgW="405765" imgH="203200" progId="Equation.KSEE3">
                  <p:embed/>
                </p:oleObj>
              </mc:Choice>
              <mc:Fallback>
                <p:oleObj name="" r:id="rId3" imgW="405765" imgH="203200" progId="Equation.KSEE3">
                  <p:embed/>
                  <p:pic>
                    <p:nvPicPr>
                      <p:cNvPr id="0" name="图片 1024"/>
                      <p:cNvPicPr/>
                      <p:nvPr/>
                    </p:nvPicPr>
                    <p:blipFill>
                      <a:blip r:embed="rId4"/>
                      <a:stretch>
                        <a:fillRect/>
                      </a:stretch>
                    </p:blipFill>
                    <p:spPr>
                      <a:xfrm>
                        <a:off x="5893118" y="3327400"/>
                        <a:ext cx="405765" cy="203200"/>
                      </a:xfrm>
                      <a:prstGeom prst="rect">
                        <a:avLst/>
                      </a:prstGeom>
                    </p:spPr>
                  </p:pic>
                </p:oleObj>
              </mc:Fallback>
            </mc:AlternateContent>
          </a:graphicData>
        </a:graphic>
      </p:graphicFrame>
      <p:pic>
        <p:nvPicPr>
          <p:cNvPr id="10" name="图片 9" descr="HK47~Y}@@J1ZIJ0[(48(GTI"/>
          <p:cNvPicPr>
            <a:picLocks noChangeAspect="1"/>
          </p:cNvPicPr>
          <p:nvPr/>
        </p:nvPicPr>
        <p:blipFill>
          <a:blip r:embed="rId5"/>
          <a:stretch>
            <a:fillRect/>
          </a:stretch>
        </p:blipFill>
        <p:spPr>
          <a:xfrm>
            <a:off x="7068820" y="1904365"/>
            <a:ext cx="4362450" cy="466725"/>
          </a:xfrm>
          <a:prstGeom prst="rect">
            <a:avLst/>
          </a:prstGeom>
        </p:spPr>
      </p:pic>
      <p:sp>
        <p:nvSpPr>
          <p:cNvPr id="11" name="文本框 10"/>
          <p:cNvSpPr txBox="1"/>
          <p:nvPr/>
        </p:nvSpPr>
        <p:spPr>
          <a:xfrm>
            <a:off x="8235315" y="2774315"/>
            <a:ext cx="2332990" cy="368300"/>
          </a:xfrm>
          <a:prstGeom prst="rect">
            <a:avLst/>
          </a:prstGeom>
          <a:noFill/>
        </p:spPr>
        <p:txBody>
          <a:bodyPr wrap="square" rtlCol="0">
            <a:spAutoFit/>
          </a:bodyPr>
          <a:p>
            <a:pPr marR="0" algn="ctr" defTabSz="914400" fontAlgn="auto">
              <a:lnSpc>
                <a:spcPct val="100000"/>
              </a:lnSpc>
              <a:spcBef>
                <a:spcPts val="0"/>
              </a:spcBef>
              <a:spcAft>
                <a:spcPts val="0"/>
              </a:spcAft>
              <a:buClrTx/>
              <a:buSzTx/>
              <a:buFontTx/>
              <a:buNone/>
              <a:defRPr/>
            </a:pPr>
            <a:r>
              <a:rPr lang="zh-CN" altLang="en-US" b="1" noProof="0">
                <a:solidFill>
                  <a:srgbClr val="9CB7C0"/>
                </a:solidFill>
                <a:latin typeface="Arial" panose="020B0604020202020204" pitchFamily="34" charset="0"/>
                <a:ea typeface="微软雅黑" panose="020B0503020204020204" pitchFamily="34" charset="-122"/>
                <a:sym typeface="Arial" panose="020B0604020202020204" pitchFamily="34" charset="0"/>
              </a:rPr>
              <a:t>Style loss function</a:t>
            </a:r>
            <a:endParaRPr lang="zh-CN" altLang="en-US" b="1"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2" name="图片 11" descr="_RVB$LUUW9D(P5ZHL@C]CBS"/>
          <p:cNvPicPr>
            <a:picLocks noChangeAspect="1"/>
          </p:cNvPicPr>
          <p:nvPr/>
        </p:nvPicPr>
        <p:blipFill>
          <a:blip r:embed="rId6"/>
          <a:stretch>
            <a:fillRect/>
          </a:stretch>
        </p:blipFill>
        <p:spPr>
          <a:xfrm>
            <a:off x="6790690" y="3142615"/>
            <a:ext cx="5086350" cy="723900"/>
          </a:xfrm>
          <a:prstGeom prst="rect">
            <a:avLst/>
          </a:prstGeom>
        </p:spPr>
      </p:pic>
      <p:sp>
        <p:nvSpPr>
          <p:cNvPr id="13" name="文本框 12"/>
          <p:cNvSpPr txBox="1"/>
          <p:nvPr/>
        </p:nvSpPr>
        <p:spPr>
          <a:xfrm>
            <a:off x="8375015" y="5088890"/>
            <a:ext cx="2193290" cy="645160"/>
          </a:xfrm>
          <a:prstGeom prst="rect">
            <a:avLst/>
          </a:prstGeom>
          <a:noFill/>
        </p:spPr>
        <p:txBody>
          <a:bodyPr wrap="square" rtlCol="0">
            <a:spAutoFit/>
          </a:bodyPr>
          <a:p>
            <a:pPr marR="0" algn="ctr" defTabSz="914400" fontAlgn="auto">
              <a:lnSpc>
                <a:spcPct val="100000"/>
              </a:lnSpc>
              <a:spcBef>
                <a:spcPts val="0"/>
              </a:spcBef>
              <a:spcAft>
                <a:spcPts val="0"/>
              </a:spcAft>
              <a:buClrTx/>
              <a:buSzTx/>
              <a:buFontTx/>
              <a:buNone/>
              <a:defRPr/>
            </a:pPr>
            <a:r>
              <a:rPr lang="zh-CN" altLang="en-US" b="1" noProof="0">
                <a:solidFill>
                  <a:srgbClr val="9CB7C0"/>
                </a:solidFill>
                <a:latin typeface="Arial" panose="020B0604020202020204" pitchFamily="34" charset="0"/>
                <a:ea typeface="微软雅黑" panose="020B0503020204020204" pitchFamily="34" charset="-122"/>
                <a:sym typeface="Arial" panose="020B0604020202020204" pitchFamily="34" charset="0"/>
              </a:rPr>
              <a:t>Total loss function</a:t>
            </a:r>
            <a:endParaRPr lang="zh-CN" altLang="en-US" b="1"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4" name="图片 13" descr="$PRARCRLI6(B[})XNI3IY7M"/>
          <p:cNvPicPr>
            <a:picLocks noChangeAspect="1"/>
          </p:cNvPicPr>
          <p:nvPr/>
        </p:nvPicPr>
        <p:blipFill>
          <a:blip r:embed="rId7"/>
          <a:stretch>
            <a:fillRect/>
          </a:stretch>
        </p:blipFill>
        <p:spPr>
          <a:xfrm>
            <a:off x="6671310" y="5860415"/>
            <a:ext cx="5324475" cy="485775"/>
          </a:xfrm>
          <a:prstGeom prst="rect">
            <a:avLst/>
          </a:prstGeom>
        </p:spPr>
      </p:pic>
      <p:sp>
        <p:nvSpPr>
          <p:cNvPr id="15" name="文本框 14"/>
          <p:cNvSpPr txBox="1"/>
          <p:nvPr/>
        </p:nvSpPr>
        <p:spPr>
          <a:xfrm>
            <a:off x="6900545" y="3920490"/>
            <a:ext cx="4815840" cy="1198880"/>
          </a:xfrm>
          <a:prstGeom prst="rect">
            <a:avLst/>
          </a:prstGeom>
          <a:noFill/>
        </p:spPr>
        <p:txBody>
          <a:bodyPr wrap="square" rtlCol="0">
            <a:spAutoFit/>
          </a:bodyPr>
          <a:p>
            <a:r>
              <a:t>Among them, </a:t>
            </a:r>
            <a:r>
              <a:rPr lang="en-US"/>
              <a:t>                         </a:t>
            </a:r>
            <a:r>
              <a:t> on the denominator is a normalized term, which aims to prevent the loss of style from being too large compared with the loss of content.</a:t>
            </a:r>
          </a:p>
        </p:txBody>
      </p:sp>
      <p:pic>
        <p:nvPicPr>
          <p:cNvPr id="16" name="图片 15" descr="2}@@J7%C6`~P2WYJ%O278YC"/>
          <p:cNvPicPr>
            <a:picLocks noChangeAspect="1"/>
          </p:cNvPicPr>
          <p:nvPr/>
        </p:nvPicPr>
        <p:blipFill>
          <a:blip r:embed="rId8"/>
          <a:stretch>
            <a:fillRect/>
          </a:stretch>
        </p:blipFill>
        <p:spPr>
          <a:xfrm>
            <a:off x="8705850" y="3920490"/>
            <a:ext cx="876300" cy="390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anim calcmode="lin" valueType="num">
                                      <p:cBhvr>
                                        <p:cTn id="11" dur="1000" fill="hold"/>
                                        <p:tgtEl>
                                          <p:spTgt spid="30"/>
                                        </p:tgtEl>
                                        <p:attrNameLst>
                                          <p:attrName>ppt_x</p:attrName>
                                        </p:attrNameLst>
                                      </p:cBhvr>
                                      <p:tavLst>
                                        <p:tav tm="0">
                                          <p:val>
                                            <p:strVal val="#ppt_x"/>
                                          </p:val>
                                        </p:tav>
                                        <p:tav tm="100000">
                                          <p:val>
                                            <p:strVal val="#ppt_x"/>
                                          </p:val>
                                        </p:tav>
                                      </p:tavLst>
                                    </p:anim>
                                    <p:anim calcmode="lin" valueType="num">
                                      <p:cBhvr>
                                        <p:cTn id="1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187928" y="216734"/>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0" y="387985"/>
            <a:ext cx="3615690" cy="39878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sz="2000" b="1" noProof="0">
                <a:solidFill>
                  <a:srgbClr val="9CB7C0"/>
                </a:solidFill>
                <a:latin typeface="Arial" panose="020B0604020202020204" pitchFamily="34" charset="0"/>
                <a:ea typeface="微软雅黑" panose="020B0503020204020204" pitchFamily="34" charset="-122"/>
                <a:sym typeface="+mn-ea"/>
              </a:rPr>
              <a:t>Fast image style migration</a:t>
            </a:r>
            <a:endParaRPr lang="zh-CN" altLang="en-US" sz="2000" b="1" noProof="0">
              <a:solidFill>
                <a:srgbClr val="9CB7C0"/>
              </a:solidFill>
              <a:latin typeface="Arial" panose="020B0604020202020204" pitchFamily="34" charset="0"/>
              <a:ea typeface="微软雅黑" panose="020B0503020204020204" pitchFamily="34" charset="-122"/>
              <a:sym typeface="+mn-ea"/>
            </a:endParaRPr>
          </a:p>
        </p:txBody>
      </p:sp>
      <p:sp>
        <p:nvSpPr>
          <p:cNvPr id="21" name="文本框 20"/>
          <p:cNvSpPr txBox="1"/>
          <p:nvPr/>
        </p:nvSpPr>
        <p:spPr>
          <a:xfrm>
            <a:off x="8129270" y="1486535"/>
            <a:ext cx="2405380" cy="645160"/>
          </a:xfrm>
          <a:prstGeom prst="rect">
            <a:avLst/>
          </a:prstGeom>
          <a:noFill/>
        </p:spPr>
        <p:txBody>
          <a:bodyPr wrap="square" rtlCol="0">
            <a:spAutoFit/>
          </a:bodyPr>
          <a:lstStyle/>
          <a:p>
            <a:pPr marR="0" algn="ctr" defTabSz="914400" fontAlgn="auto">
              <a:lnSpc>
                <a:spcPct val="100000"/>
              </a:lnSpc>
              <a:spcBef>
                <a:spcPts val="0"/>
              </a:spcBef>
              <a:spcAft>
                <a:spcPts val="0"/>
              </a:spcAft>
              <a:buClrTx/>
              <a:buSzTx/>
              <a:buFontTx/>
              <a:buNone/>
              <a:defRPr/>
            </a:pPr>
            <a:r>
              <a:rPr lang="zh-CN" altLang="en-US" b="1" noProof="0">
                <a:solidFill>
                  <a:srgbClr val="9CB7C0"/>
                </a:solidFill>
                <a:latin typeface="Arial" panose="020B0604020202020204" pitchFamily="34" charset="0"/>
                <a:ea typeface="微软雅黑" panose="020B0503020204020204" pitchFamily="34" charset="-122"/>
                <a:sym typeface="Arial" panose="020B0604020202020204" pitchFamily="34" charset="0"/>
              </a:rPr>
              <a:t>Perceived loss network</a:t>
            </a:r>
            <a:endParaRPr lang="zh-CN" altLang="en-US" b="1"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nvSpPr>
        <p:spPr>
          <a:xfrm>
            <a:off x="1159510" y="3970020"/>
            <a:ext cx="2435225" cy="64516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Image generation network</a:t>
            </a:r>
            <a:endPar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7917180" y="2952115"/>
            <a:ext cx="2536190" cy="36830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Style transfer method</a:t>
            </a:r>
            <a:endPar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3302635" y="3442335"/>
            <a:ext cx="8764270" cy="3046095"/>
          </a:xfrm>
          <a:prstGeom prst="rect">
            <a:avLst/>
          </a:prstGeom>
          <a:noFill/>
        </p:spPr>
        <p:txBody>
          <a:bodyPr wrap="square" rtlCol="0">
            <a:spAutoFit/>
          </a:bodyPr>
          <a:lstStyle/>
          <a:p>
            <a:pPr marR="0" indent="0" algn="l" defTabSz="457200" fontAlgn="auto">
              <a:lnSpc>
                <a:spcPct val="150000"/>
              </a:lnSpc>
              <a:spcBef>
                <a:spcPts val="0"/>
              </a:spcBef>
              <a:spcAft>
                <a:spcPts val="0"/>
              </a:spcAft>
              <a:buClrTx/>
              <a:buSzTx/>
              <a:buFontTx/>
              <a:buNone/>
              <a:defRPr/>
            </a:pPr>
            <a:r>
              <a:rPr kumimoji="0" lang="en-US" altLang="zh-CN" sz="1600" b="0" i="0" kern="1200" cap="none" spc="0" normalizeH="0" baseline="0" noProof="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In convolution model training, the parameters of the network are adjusted by inputting fixed pictures, so as to achieve the purpose of using pictures to train the network. When generating a specific style picture, fix the existing network parameters and adjust the picture, so as to transform the picture to the target style. In the content style conversion, adjust the pixel value of the image to make it close to the content features of the target image output in the convolution network. In the calculation of style features, the Gram matrix is obtained by summing the inner product between the outputs of multiple neurons, and then the average value of the G matrix is obtained by difference to obtain the loss function of style.</a:t>
            </a:r>
            <a:endParaRPr kumimoji="0" lang="en-US" altLang="zh-CN" sz="1600" b="0" i="0" kern="1200" cap="none" spc="0" normalizeH="0" baseline="0" noProof="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0" name="图片 99"/>
          <p:cNvPicPr/>
          <p:nvPr/>
        </p:nvPicPr>
        <p:blipFill>
          <a:blip r:embed="rId1" r:link="rId2"/>
          <a:srcRect r="-1136" b="27977"/>
          <a:stretch>
            <a:fillRect/>
          </a:stretch>
        </p:blipFill>
        <p:spPr>
          <a:xfrm>
            <a:off x="573405" y="1105535"/>
            <a:ext cx="6671945" cy="2527300"/>
          </a:xfrm>
          <a:prstGeom prst="rect">
            <a:avLst/>
          </a:prstGeom>
          <a:noFill/>
          <a:ln w="9525">
            <a:noFill/>
          </a:ln>
        </p:spPr>
      </p:pic>
      <p:sp>
        <p:nvSpPr>
          <p:cNvPr id="2" name="文本框 1"/>
          <p:cNvSpPr txBox="1"/>
          <p:nvPr/>
        </p:nvSpPr>
        <p:spPr>
          <a:xfrm>
            <a:off x="1043101" y="4686414"/>
            <a:ext cx="2373958" cy="1060450"/>
          </a:xfrm>
          <a:prstGeom prst="rect">
            <a:avLst/>
          </a:prstGeom>
          <a:noFill/>
        </p:spPr>
        <p:txBody>
          <a:bodyPr wrap="square" rtlCol="0">
            <a:spAutoFit/>
          </a:bodyPr>
          <a:p>
            <a:pPr marR="0" indent="0" algn="ctr" defTabSz="457200" fontAlgn="auto">
              <a:lnSpc>
                <a:spcPct val="150000"/>
              </a:lnSpc>
              <a:spcBef>
                <a:spcPts val="0"/>
              </a:spcBef>
              <a:spcAft>
                <a:spcPts val="0"/>
              </a:spcAft>
              <a:buClrTx/>
              <a:buSzTx/>
              <a:buFontTx/>
              <a:buNone/>
              <a:defRPr/>
            </a:pPr>
            <a:r>
              <a:rPr kumimoji="0" lang="en-US" altLang="zh-CN" sz="1400" b="0" i="0" kern="1200" cap="none" spc="0" normalizeH="0" baseline="0" noProof="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Parameters need training to convert content images into migration images</a:t>
            </a:r>
            <a:endParaRPr kumimoji="0" lang="en-US" altLang="zh-CN" sz="1400" b="0" i="0" kern="1200" cap="none" spc="0" normalizeH="0" baseline="0" noProof="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nvSpPr>
        <p:spPr>
          <a:xfrm>
            <a:off x="7323455" y="2185035"/>
            <a:ext cx="4530090" cy="645160"/>
          </a:xfrm>
          <a:prstGeom prst="rect">
            <a:avLst/>
          </a:prstGeom>
          <a:noFill/>
        </p:spPr>
        <p:txBody>
          <a:bodyPr wrap="square" rtlCol="0">
            <a:spAutoFit/>
          </a:bodyPr>
          <a:p>
            <a:r>
              <a:rPr lang="zh-CN" altLang="en-US"/>
              <a:t>It is the same as the original picture style migration.</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anim calcmode="lin" valueType="num">
                                      <p:cBhvr>
                                        <p:cTn id="11" dur="1000" fill="hold"/>
                                        <p:tgtEl>
                                          <p:spTgt spid="30"/>
                                        </p:tgtEl>
                                        <p:attrNameLst>
                                          <p:attrName>ppt_x</p:attrName>
                                        </p:attrNameLst>
                                      </p:cBhvr>
                                      <p:tavLst>
                                        <p:tav tm="0">
                                          <p:val>
                                            <p:strVal val="#ppt_x"/>
                                          </p:val>
                                        </p:tav>
                                        <p:tav tm="100000">
                                          <p:val>
                                            <p:strVal val="#ppt_x"/>
                                          </p:val>
                                        </p:tav>
                                      </p:tavLst>
                                    </p:anim>
                                    <p:anim calcmode="lin" valueType="num">
                                      <p:cBhvr>
                                        <p:cTn id="12" dur="1000" fill="hold"/>
                                        <p:tgtEl>
                                          <p:spTgt spid="3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30"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CB7C0"/>
        </a:solidFill>
        <a:effectLst/>
      </p:bgPr>
    </p:bg>
    <p:spTree>
      <p:nvGrpSpPr>
        <p:cNvPr id="1" name=""/>
        <p:cNvGrpSpPr/>
        <p:nvPr/>
      </p:nvGrpSpPr>
      <p:grpSpPr>
        <a:xfrm>
          <a:off x="0" y="0"/>
          <a:ext cx="0" cy="0"/>
          <a:chOff x="0" y="0"/>
          <a:chExt cx="0" cy="0"/>
        </a:xfrm>
      </p:grpSpPr>
      <p:sp>
        <p:nvSpPr>
          <p:cNvPr id="5" name="矩形 4"/>
          <p:cNvSpPr/>
          <p:nvPr/>
        </p:nvSpPr>
        <p:spPr>
          <a:xfrm>
            <a:off x="260318" y="216099"/>
            <a:ext cx="11816145" cy="6425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81000" y="448204"/>
            <a:ext cx="320042" cy="320042"/>
          </a:xfrm>
          <a:prstGeom prst="rect">
            <a:avLst/>
          </a:prstGeom>
          <a:solidFill>
            <a:srgbClr val="9C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01040" y="387985"/>
            <a:ext cx="3525520" cy="39878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000"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Project realization basis</a:t>
            </a:r>
            <a:endParaRPr kumimoji="0" lang="zh-CN" altLang="en-US" sz="2000"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1161794" y="3600038"/>
            <a:ext cx="1817817" cy="64516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Implementation basis</a:t>
            </a:r>
            <a:endPar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nvSpPr>
        <p:spPr>
          <a:xfrm>
            <a:off x="883723" y="4103990"/>
            <a:ext cx="2373958" cy="1753235"/>
          </a:xfrm>
          <a:prstGeom prst="rect">
            <a:avLst/>
          </a:prstGeom>
          <a:noFill/>
        </p:spPr>
        <p:txBody>
          <a:bodyPr wrap="square" rtlCol="0">
            <a:spAutoFit/>
          </a:bodyPr>
          <a:lstStyle/>
          <a:p>
            <a:pPr marR="0" indent="0" algn="ctr" defTabSz="457200" fontAlgn="auto">
              <a:lnSpc>
                <a:spcPct val="150000"/>
              </a:lnSpc>
              <a:spcBef>
                <a:spcPts val="0"/>
              </a:spcBef>
              <a:spcAft>
                <a:spcPts val="0"/>
              </a:spcAft>
              <a:buClrTx/>
              <a:buSzTx/>
              <a:buFontTx/>
              <a:buNone/>
              <a:defRPr/>
            </a:pPr>
            <a:r>
              <a:rPr kumimoji="0" lang="zh-CN" altLang="en-US"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Language: Python</a:t>
            </a:r>
            <a:endParaRPr kumimoji="0" lang="zh-CN" altLang="en-US"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a:p>
            <a:pPr marR="0" indent="0" algn="ctr" defTabSz="457200" fontAlgn="auto">
              <a:lnSpc>
                <a:spcPct val="150000"/>
              </a:lnSpc>
              <a:spcBef>
                <a:spcPts val="0"/>
              </a:spcBef>
              <a:spcAft>
                <a:spcPts val="0"/>
              </a:spcAft>
              <a:buClrTx/>
              <a:buSzTx/>
              <a:buFontTx/>
              <a:buNone/>
              <a:defRPr/>
            </a:pPr>
            <a:r>
              <a:rPr kumimoji="0" lang="zh-CN" altLang="en-US"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Platform: tensorflow</a:t>
            </a:r>
            <a:endParaRPr kumimoji="0" lang="zh-CN" altLang="en-US"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a:p>
            <a:pPr marR="0" indent="0" algn="ctr" defTabSz="457200" fontAlgn="auto">
              <a:lnSpc>
                <a:spcPct val="150000"/>
              </a:lnSpc>
              <a:spcBef>
                <a:spcPts val="0"/>
              </a:spcBef>
              <a:spcAft>
                <a:spcPts val="0"/>
              </a:spcAft>
              <a:buClrTx/>
              <a:buSzTx/>
              <a:buFontTx/>
              <a:buNone/>
              <a:defRPr/>
            </a:pPr>
            <a:r>
              <a:rPr kumimoji="0" lang="zh-CN" altLang="en-US"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Frame: Django</a:t>
            </a:r>
            <a:endParaRPr kumimoji="0" lang="zh-CN" altLang="en-US"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a:p>
            <a:pPr marR="0" indent="0" algn="ctr" defTabSz="457200" fontAlgn="auto">
              <a:lnSpc>
                <a:spcPct val="150000"/>
              </a:lnSpc>
              <a:spcBef>
                <a:spcPts val="0"/>
              </a:spcBef>
              <a:spcAft>
                <a:spcPts val="0"/>
              </a:spcAft>
              <a:buClrTx/>
              <a:buSzTx/>
              <a:buFontTx/>
              <a:buNone/>
              <a:defRPr/>
            </a:pPr>
            <a:r>
              <a:rPr kumimoji="0" lang="zh-CN" altLang="en-US"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Web pages: HTML</a:t>
            </a:r>
            <a:endParaRPr kumimoji="0" lang="zh-CN" altLang="en-US"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4670985" y="3534786"/>
            <a:ext cx="1817817" cy="36830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data set</a:t>
            </a:r>
            <a:endParaRPr kumimoji="0" lang="zh-CN" altLang="en-US" b="1" i="0" kern="120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p:cNvSpPr txBox="1"/>
          <p:nvPr/>
        </p:nvSpPr>
        <p:spPr>
          <a:xfrm>
            <a:off x="3497580" y="3903345"/>
            <a:ext cx="7557770" cy="2584450"/>
          </a:xfrm>
          <a:prstGeom prst="rect">
            <a:avLst/>
          </a:prstGeom>
          <a:noFill/>
        </p:spPr>
        <p:txBody>
          <a:bodyPr wrap="square" rtlCol="0">
            <a:spAutoFit/>
          </a:bodyPr>
          <a:lstStyle/>
          <a:p>
            <a:pPr marR="0" indent="0" defTabSz="457200" fontAlgn="auto">
              <a:lnSpc>
                <a:spcPct val="150000"/>
              </a:lnSpc>
              <a:spcBef>
                <a:spcPts val="0"/>
              </a:spcBef>
              <a:spcAft>
                <a:spcPts val="0"/>
              </a:spcAft>
              <a:buClrTx/>
              <a:buSzTx/>
              <a:buFontTx/>
              <a:buNone/>
              <a:defRPr/>
            </a:pPr>
            <a:r>
              <a:rPr kumimoji="0" lang="zh-CN" altLang="en-US" b="0" i="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Coco dataset: Coco dataset is a large and rich object detection, segmentation and caption dataset. Coco dataset is the largest dataset with semantic segmentation so far. It provides 80 categories and more than 330000 pictures, of which 200000 are marked. The number of individuals in the whole dataset exceeds 1.5 million.</a:t>
            </a:r>
            <a:endParaRPr kumimoji="0" lang="zh-CN" altLang="en-US" b="0" i="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a:p>
            <a:pPr marR="0" indent="0" defTabSz="457200" fontAlgn="auto">
              <a:lnSpc>
                <a:spcPct val="150000"/>
              </a:lnSpc>
              <a:spcBef>
                <a:spcPts val="0"/>
              </a:spcBef>
              <a:spcAft>
                <a:spcPts val="0"/>
              </a:spcAft>
              <a:buClrTx/>
              <a:buSzTx/>
              <a:buFontTx/>
              <a:buNone/>
              <a:defRPr/>
            </a:pPr>
            <a:r>
              <a:rPr kumimoji="0" lang="zh-CN" altLang="en-US" b="0" i="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rPr>
              <a:t>All coco data sets are used in the project to train the model.</a:t>
            </a:r>
            <a:endParaRPr kumimoji="0" lang="zh-CN" altLang="en-US" b="0" i="0" cap="none" spc="0" normalizeH="0" baseline="0" noProof="0">
              <a:solidFill>
                <a:srgbClr val="9CB7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3" name="图片 102"/>
          <p:cNvPicPr/>
          <p:nvPr/>
        </p:nvPicPr>
        <p:blipFill>
          <a:blip r:embed="rId1" r:link="rId2"/>
          <a:stretch>
            <a:fillRect/>
          </a:stretch>
        </p:blipFill>
        <p:spPr>
          <a:xfrm>
            <a:off x="884555" y="935990"/>
            <a:ext cx="5808345" cy="2376170"/>
          </a:xfrm>
          <a:prstGeom prst="rect">
            <a:avLst/>
          </a:prstGeom>
          <a:noFill/>
          <a:ln w="9525">
            <a:noFill/>
          </a:ln>
        </p:spPr>
      </p:pic>
      <p:sp>
        <p:nvSpPr>
          <p:cNvPr id="7" name="文本框 6"/>
          <p:cNvSpPr txBox="1"/>
          <p:nvPr/>
        </p:nvSpPr>
        <p:spPr>
          <a:xfrm>
            <a:off x="7537450" y="935990"/>
            <a:ext cx="3969385" cy="2306955"/>
          </a:xfrm>
          <a:prstGeom prst="rect">
            <a:avLst/>
          </a:prstGeom>
          <a:noFill/>
        </p:spPr>
        <p:txBody>
          <a:bodyPr wrap="square" rtlCol="0">
            <a:spAutoFit/>
          </a:bodyPr>
          <a:p>
            <a:r>
              <a:rPr lang="zh-CN" altLang="en-US" sz="1800" b="1" noProof="0">
                <a:solidFill>
                  <a:srgbClr val="9CB7C0"/>
                </a:solidFill>
                <a:latin typeface="Arial" panose="020B0604020202020204" pitchFamily="34" charset="0"/>
                <a:ea typeface="微软雅黑" panose="020B0503020204020204" pitchFamily="34" charset="-122"/>
              </a:rPr>
              <a:t>Django framework:</a:t>
            </a:r>
            <a:endParaRPr lang="zh-CN" altLang="en-US" sz="1800" b="1" noProof="0">
              <a:solidFill>
                <a:srgbClr val="9CB7C0"/>
              </a:solidFill>
              <a:latin typeface="Arial" panose="020B0604020202020204" pitchFamily="34" charset="0"/>
              <a:ea typeface="微软雅黑" panose="020B0503020204020204" pitchFamily="34" charset="-122"/>
            </a:endParaRPr>
          </a:p>
          <a:p>
            <a:endParaRPr lang="zh-CN" altLang="en-US" sz="1800" b="1" noProof="0">
              <a:solidFill>
                <a:srgbClr val="9CB7C0"/>
              </a:solidFill>
              <a:latin typeface="Arial" panose="020B0604020202020204" pitchFamily="34" charset="0"/>
              <a:ea typeface="微软雅黑" panose="020B0503020204020204" pitchFamily="34" charset="-122"/>
            </a:endParaRPr>
          </a:p>
          <a:p>
            <a:r>
              <a:rPr lang="zh-CN" altLang="en-US" noProof="0">
                <a:solidFill>
                  <a:srgbClr val="9CB7C0"/>
                </a:solidFill>
                <a:latin typeface="Arial" panose="020B0604020202020204" pitchFamily="34" charset="0"/>
                <a:ea typeface="微软雅黑" panose="020B0503020204020204" pitchFamily="34" charset="-122"/>
              </a:rPr>
              <a:t>Django is an open source web application framework written in Python.</a:t>
            </a:r>
            <a:endParaRPr lang="zh-CN" altLang="en-US" noProof="0">
              <a:solidFill>
                <a:srgbClr val="9CB7C0"/>
              </a:solidFill>
              <a:latin typeface="Arial" panose="020B0604020202020204" pitchFamily="34" charset="0"/>
              <a:ea typeface="微软雅黑" panose="020B0503020204020204" pitchFamily="34" charset="-122"/>
            </a:endParaRPr>
          </a:p>
          <a:p>
            <a:r>
              <a:rPr lang="zh-CN" altLang="en-US" noProof="0">
                <a:solidFill>
                  <a:srgbClr val="9CB7C0"/>
                </a:solidFill>
                <a:latin typeface="Arial" panose="020B0604020202020204" pitchFamily="34" charset="0"/>
                <a:ea typeface="微软雅黑" panose="020B0503020204020204" pitchFamily="34" charset="-122"/>
              </a:rPr>
              <a:t>Django adopts MVT software design patterns, namely model, view and template. (database, HTML)</a:t>
            </a:r>
            <a:endParaRPr lang="zh-CN" altLang="en-US" noProof="0">
              <a:solidFill>
                <a:srgbClr val="9CB7C0"/>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14:gallery dir="l"/>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12" grpId="0"/>
      <p:bldP spid="14" grpId="0"/>
    </p:bldLst>
  </p:timing>
</p:sld>
</file>

<file path=ppt/tags/tag1.xml><?xml version="1.0" encoding="utf-8"?>
<p:tagLst xmlns:p="http://schemas.openxmlformats.org/presentationml/2006/main">
  <p:tag name="ISPRING_PRESENTATION_TITLE" val="清新文艺课件PPT模板"/>
  <p:tag name="ISPRING_SCORM_RATE_SLIDES" val="0"/>
  <p:tag name="ISPRING_SCORM_RATE_QUIZZES" val="0"/>
  <p:tag name="ISPRING_SCORM_PASSING_SCORE" val="0.000000"/>
  <p:tag name="ISPRING_ULTRA_SCORM_COURSE_ID" val="EA3D4512-B98B-47E8-AB7E-64EAFC024346"/>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修改ppt1.4\90254"/>
  <p:tag name="ISPRING_FIRST_PUBLISH" val="1"/>
</p:tagLst>
</file>

<file path=ppt/theme/theme1.xml><?xml version="1.0" encoding="utf-8"?>
<a:theme xmlns:a="http://schemas.openxmlformats.org/drawingml/2006/main" name="Office Theme">
  <a:themeElements>
    <a:clrScheme name="自定义 217">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8472</Words>
  <Application>WPS 演示</Application>
  <PresentationFormat>宽屏</PresentationFormat>
  <Paragraphs>208</Paragraphs>
  <Slides>13</Slides>
  <Notes>23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13</vt:i4>
      </vt:variant>
    </vt:vector>
  </HeadingPairs>
  <TitlesOfParts>
    <vt:vector size="24" baseType="lpstr">
      <vt:lpstr>Arial</vt:lpstr>
      <vt:lpstr>宋体</vt:lpstr>
      <vt:lpstr>Wingdings</vt:lpstr>
      <vt:lpstr>微软雅黑</vt:lpstr>
      <vt:lpstr>Open Sans</vt:lpstr>
      <vt:lpstr>Segoe Print</vt:lpstr>
      <vt:lpstr>等线</vt:lpstr>
      <vt:lpstr>Arial Unicode MS</vt:lpstr>
      <vt:lpstr>Calibri</vt:lpstr>
      <vt:lpstr>Office Theme</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清新文艺课件PPT模板</dc:title>
  <dc:creator>007</dc:creator>
  <cp:lastModifiedBy>在海</cp:lastModifiedBy>
  <cp:revision>245</cp:revision>
  <dcterms:created xsi:type="dcterms:W3CDTF">2018-10-30T00:39:00Z</dcterms:created>
  <dcterms:modified xsi:type="dcterms:W3CDTF">2022-03-30T10:36:41Z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5BFADF921018467E8C7FBFBE8B464882</vt:lpwstr>
  </property>
  <property fmtid="{D5CDD505-2E9C-101B-9397-08002B2CF9AE}" pid="3" name="KSOProductBuildVer">
    <vt:lpwstr>2052-11.1.0.11365</vt:lpwstr>
  </property>
</Properties>
</file>